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2" r:id="rId7"/>
    <p:sldId id="261" r:id="rId8"/>
    <p:sldId id="267"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6" autoAdjust="0"/>
    <p:restoredTop sz="94660"/>
  </p:normalViewPr>
  <p:slideViewPr>
    <p:cSldViewPr snapToGrid="0">
      <p:cViewPr varScale="1">
        <p:scale>
          <a:sx n="69" d="100"/>
          <a:sy n="69" d="100"/>
        </p:scale>
        <p:origin x="560"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DCDFB1D-1FDA-4EED-B609-9DAB3FA52C2C}" type="datetimeFigureOut">
              <a:rPr lang="en-US" smtClean="0"/>
              <a:t>4/24/2018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97FA1A-1E13-4C5F-8A1D-36338875A2B8}" type="slidenum">
              <a:rPr lang="en-US" smtClean="0"/>
              <a:t>‹#›</a:t>
            </a:fld>
            <a:endParaRPr lang="en-US"/>
          </a:p>
        </p:txBody>
      </p:sp>
    </p:spTree>
    <p:extLst>
      <p:ext uri="{BB962C8B-B14F-4D97-AF65-F5344CB8AC3E}">
        <p14:creationId xmlns:p14="http://schemas.microsoft.com/office/powerpoint/2010/main" val="2197623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CDFB1D-1FDA-4EED-B609-9DAB3FA52C2C}" type="datetimeFigureOut">
              <a:rPr lang="en-US" smtClean="0"/>
              <a:t>4/24/2018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97FA1A-1E13-4C5F-8A1D-36338875A2B8}" type="slidenum">
              <a:rPr lang="en-US" smtClean="0"/>
              <a:t>‹#›</a:t>
            </a:fld>
            <a:endParaRPr lang="en-US"/>
          </a:p>
        </p:txBody>
      </p:sp>
    </p:spTree>
    <p:extLst>
      <p:ext uri="{BB962C8B-B14F-4D97-AF65-F5344CB8AC3E}">
        <p14:creationId xmlns:p14="http://schemas.microsoft.com/office/powerpoint/2010/main" val="38385309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CDFB1D-1FDA-4EED-B609-9DAB3FA52C2C}" type="datetimeFigureOut">
              <a:rPr lang="en-US" smtClean="0"/>
              <a:t>4/24/2018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97FA1A-1E13-4C5F-8A1D-36338875A2B8}" type="slidenum">
              <a:rPr lang="en-US" smtClean="0"/>
              <a:t>‹#›</a:t>
            </a:fld>
            <a:endParaRPr lang="en-US"/>
          </a:p>
        </p:txBody>
      </p:sp>
    </p:spTree>
    <p:extLst>
      <p:ext uri="{BB962C8B-B14F-4D97-AF65-F5344CB8AC3E}">
        <p14:creationId xmlns:p14="http://schemas.microsoft.com/office/powerpoint/2010/main" val="3224510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CDFB1D-1FDA-4EED-B609-9DAB3FA52C2C}" type="datetimeFigureOut">
              <a:rPr lang="en-US" smtClean="0"/>
              <a:t>4/24/2018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97FA1A-1E13-4C5F-8A1D-36338875A2B8}" type="slidenum">
              <a:rPr lang="en-US" smtClean="0"/>
              <a:t>‹#›</a:t>
            </a:fld>
            <a:endParaRPr lang="en-US"/>
          </a:p>
        </p:txBody>
      </p:sp>
    </p:spTree>
    <p:extLst>
      <p:ext uri="{BB962C8B-B14F-4D97-AF65-F5344CB8AC3E}">
        <p14:creationId xmlns:p14="http://schemas.microsoft.com/office/powerpoint/2010/main" val="33890675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DCDFB1D-1FDA-4EED-B609-9DAB3FA52C2C}" type="datetimeFigureOut">
              <a:rPr lang="en-US" smtClean="0"/>
              <a:t>4/24/2018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97FA1A-1E13-4C5F-8A1D-36338875A2B8}" type="slidenum">
              <a:rPr lang="en-US" smtClean="0"/>
              <a:t>‹#›</a:t>
            </a:fld>
            <a:endParaRPr lang="en-US"/>
          </a:p>
        </p:txBody>
      </p:sp>
    </p:spTree>
    <p:extLst>
      <p:ext uri="{BB962C8B-B14F-4D97-AF65-F5344CB8AC3E}">
        <p14:creationId xmlns:p14="http://schemas.microsoft.com/office/powerpoint/2010/main" val="368431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DCDFB1D-1FDA-4EED-B609-9DAB3FA52C2C}" type="datetimeFigureOut">
              <a:rPr lang="en-US" smtClean="0"/>
              <a:t>4/24/2018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97FA1A-1E13-4C5F-8A1D-36338875A2B8}" type="slidenum">
              <a:rPr lang="en-US" smtClean="0"/>
              <a:t>‹#›</a:t>
            </a:fld>
            <a:endParaRPr lang="en-US"/>
          </a:p>
        </p:txBody>
      </p:sp>
    </p:spTree>
    <p:extLst>
      <p:ext uri="{BB962C8B-B14F-4D97-AF65-F5344CB8AC3E}">
        <p14:creationId xmlns:p14="http://schemas.microsoft.com/office/powerpoint/2010/main" val="28760818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DCDFB1D-1FDA-4EED-B609-9DAB3FA52C2C}" type="datetimeFigureOut">
              <a:rPr lang="en-US" smtClean="0"/>
              <a:t>4/24/2018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A97FA1A-1E13-4C5F-8A1D-36338875A2B8}" type="slidenum">
              <a:rPr lang="en-US" smtClean="0"/>
              <a:t>‹#›</a:t>
            </a:fld>
            <a:endParaRPr lang="en-US"/>
          </a:p>
        </p:txBody>
      </p:sp>
    </p:spTree>
    <p:extLst>
      <p:ext uri="{BB962C8B-B14F-4D97-AF65-F5344CB8AC3E}">
        <p14:creationId xmlns:p14="http://schemas.microsoft.com/office/powerpoint/2010/main" val="23634788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DCDFB1D-1FDA-4EED-B609-9DAB3FA52C2C}" type="datetimeFigureOut">
              <a:rPr lang="en-US" smtClean="0"/>
              <a:t>4/24/2018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A97FA1A-1E13-4C5F-8A1D-36338875A2B8}" type="slidenum">
              <a:rPr lang="en-US" smtClean="0"/>
              <a:t>‹#›</a:t>
            </a:fld>
            <a:endParaRPr lang="en-US"/>
          </a:p>
        </p:txBody>
      </p:sp>
    </p:spTree>
    <p:extLst>
      <p:ext uri="{BB962C8B-B14F-4D97-AF65-F5344CB8AC3E}">
        <p14:creationId xmlns:p14="http://schemas.microsoft.com/office/powerpoint/2010/main" val="33734897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CDFB1D-1FDA-4EED-B609-9DAB3FA52C2C}" type="datetimeFigureOut">
              <a:rPr lang="en-US" smtClean="0"/>
              <a:t>4/24/2018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A97FA1A-1E13-4C5F-8A1D-36338875A2B8}" type="slidenum">
              <a:rPr lang="en-US" smtClean="0"/>
              <a:t>‹#›</a:t>
            </a:fld>
            <a:endParaRPr lang="en-US"/>
          </a:p>
        </p:txBody>
      </p:sp>
    </p:spTree>
    <p:extLst>
      <p:ext uri="{BB962C8B-B14F-4D97-AF65-F5344CB8AC3E}">
        <p14:creationId xmlns:p14="http://schemas.microsoft.com/office/powerpoint/2010/main" val="1021878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DCDFB1D-1FDA-4EED-B609-9DAB3FA52C2C}" type="datetimeFigureOut">
              <a:rPr lang="en-US" smtClean="0"/>
              <a:t>4/24/2018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97FA1A-1E13-4C5F-8A1D-36338875A2B8}" type="slidenum">
              <a:rPr lang="en-US" smtClean="0"/>
              <a:t>‹#›</a:t>
            </a:fld>
            <a:endParaRPr lang="en-US"/>
          </a:p>
        </p:txBody>
      </p:sp>
    </p:spTree>
    <p:extLst>
      <p:ext uri="{BB962C8B-B14F-4D97-AF65-F5344CB8AC3E}">
        <p14:creationId xmlns:p14="http://schemas.microsoft.com/office/powerpoint/2010/main" val="7787032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DCDFB1D-1FDA-4EED-B609-9DAB3FA52C2C}" type="datetimeFigureOut">
              <a:rPr lang="en-US" smtClean="0"/>
              <a:t>4/24/2018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97FA1A-1E13-4C5F-8A1D-36338875A2B8}" type="slidenum">
              <a:rPr lang="en-US" smtClean="0"/>
              <a:t>‹#›</a:t>
            </a:fld>
            <a:endParaRPr lang="en-US"/>
          </a:p>
        </p:txBody>
      </p:sp>
    </p:spTree>
    <p:extLst>
      <p:ext uri="{BB962C8B-B14F-4D97-AF65-F5344CB8AC3E}">
        <p14:creationId xmlns:p14="http://schemas.microsoft.com/office/powerpoint/2010/main" val="4248387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CDFB1D-1FDA-4EED-B609-9DAB3FA52C2C}" type="datetimeFigureOut">
              <a:rPr lang="en-US" smtClean="0"/>
              <a:t>4/24/2018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97FA1A-1E13-4C5F-8A1D-36338875A2B8}" type="slidenum">
              <a:rPr lang="en-US" smtClean="0"/>
              <a:t>‹#›</a:t>
            </a:fld>
            <a:endParaRPr lang="en-US"/>
          </a:p>
        </p:txBody>
      </p:sp>
    </p:spTree>
    <p:extLst>
      <p:ext uri="{BB962C8B-B14F-4D97-AF65-F5344CB8AC3E}">
        <p14:creationId xmlns:p14="http://schemas.microsoft.com/office/powerpoint/2010/main" val="29216862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919669"/>
            <a:ext cx="9144000" cy="2387600"/>
          </a:xfrm>
        </p:spPr>
        <p:txBody>
          <a:bodyPr/>
          <a:lstStyle/>
          <a:p>
            <a:r>
              <a:rPr lang="en-US" dirty="0" smtClean="0"/>
              <a:t>Mosaics</a:t>
            </a:r>
            <a:endParaRPr lang="en-US" dirty="0"/>
          </a:p>
        </p:txBody>
      </p:sp>
      <p:pic>
        <p:nvPicPr>
          <p:cNvPr id="4" name="Picture 3" descr="Ancient Greek Mosaic | the vibe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3640" y="3417455"/>
            <a:ext cx="5489466" cy="3109078"/>
          </a:xfrm>
          <a:prstGeom prst="rect">
            <a:avLst/>
          </a:prstGeom>
        </p:spPr>
      </p:pic>
      <p:pic>
        <p:nvPicPr>
          <p:cNvPr id="5" name="Picture 4" descr="&lt;strong&gt;Mosaics&lt;/strong&gt; | Xείρ 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78266" y="2640715"/>
            <a:ext cx="5181091" cy="3885818"/>
          </a:xfrm>
          <a:prstGeom prst="rect">
            <a:avLst/>
          </a:prstGeom>
        </p:spPr>
      </p:pic>
      <p:pic>
        <p:nvPicPr>
          <p:cNvPr id="2050" name="Picture 2" descr="See the source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3640" y="271136"/>
            <a:ext cx="2925946" cy="292594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4008581" y="271135"/>
            <a:ext cx="7379855" cy="1938992"/>
          </a:xfrm>
          <a:prstGeom prst="rect">
            <a:avLst/>
          </a:prstGeom>
        </p:spPr>
        <p:txBody>
          <a:bodyPr wrap="square">
            <a:spAutoFit/>
          </a:bodyPr>
          <a:lstStyle/>
          <a:p>
            <a:pPr marL="342900" marR="0" lvl="0" indent="-342900">
              <a:spcBef>
                <a:spcPts val="0"/>
              </a:spcBef>
              <a:spcAft>
                <a:spcPts val="0"/>
              </a:spcAft>
              <a:buFont typeface="Times New Roman" panose="02020603050405020304" pitchFamily="18" charset="0"/>
              <a:buChar char="-"/>
              <a:tabLst>
                <a:tab pos="228600" algn="l"/>
              </a:tabLst>
            </a:pPr>
            <a:r>
              <a:rPr lang="en-US" sz="2400" dirty="0">
                <a:ea typeface="Times" panose="02020603050405020304" pitchFamily="18" charset="0"/>
                <a:cs typeface="Times New Roman" panose="02020603050405020304" pitchFamily="18" charset="0"/>
              </a:rPr>
              <a:t>A </a:t>
            </a:r>
            <a:r>
              <a:rPr lang="en-US" sz="2400" b="1" dirty="0">
                <a:ea typeface="Times" panose="02020603050405020304" pitchFamily="18" charset="0"/>
                <a:cs typeface="Times New Roman" panose="02020603050405020304" pitchFamily="18" charset="0"/>
              </a:rPr>
              <a:t>mosaic</a:t>
            </a:r>
            <a:r>
              <a:rPr lang="en-US" sz="2400" dirty="0">
                <a:ea typeface="Times" panose="02020603050405020304" pitchFamily="18" charset="0"/>
                <a:cs typeface="Times New Roman" panose="02020603050405020304" pitchFamily="18" charset="0"/>
              </a:rPr>
              <a:t> is a piece of art or image made from the assemblage of small pieces of colored glass, stone, or other materials. Most mosaics are made of small, flat, roughly square, pieces of stone or glass of different colors, known as </a:t>
            </a:r>
            <a:r>
              <a:rPr lang="en-US" sz="2400" b="1" dirty="0">
                <a:ea typeface="Times" panose="02020603050405020304" pitchFamily="18" charset="0"/>
                <a:cs typeface="Times New Roman" panose="02020603050405020304" pitchFamily="18" charset="0"/>
              </a:rPr>
              <a:t>tesserae</a:t>
            </a:r>
            <a:r>
              <a:rPr lang="en-US" sz="2400" dirty="0">
                <a:ea typeface="Times" panose="02020603050405020304" pitchFamily="18" charset="0"/>
                <a:cs typeface="Times New Roman" panose="02020603050405020304" pitchFamily="18" charset="0"/>
              </a:rPr>
              <a:t> (Latin for cube).</a:t>
            </a:r>
          </a:p>
        </p:txBody>
      </p:sp>
    </p:spTree>
    <p:extLst>
      <p:ext uri="{BB962C8B-B14F-4D97-AF65-F5344CB8AC3E}">
        <p14:creationId xmlns:p14="http://schemas.microsoft.com/office/powerpoint/2010/main" val="18435417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441" y="194936"/>
            <a:ext cx="7332648" cy="412723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ee the source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67712" y="292764"/>
            <a:ext cx="4111254" cy="254547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299666" y="4771252"/>
            <a:ext cx="3487493" cy="1569660"/>
          </a:xfrm>
          <a:prstGeom prst="rect">
            <a:avLst/>
          </a:prstGeom>
          <a:noFill/>
        </p:spPr>
        <p:txBody>
          <a:bodyPr wrap="none" rtlCol="0">
            <a:spAutoFit/>
          </a:bodyPr>
          <a:lstStyle/>
          <a:p>
            <a:pPr algn="ctr"/>
            <a:r>
              <a:rPr lang="en-US" sz="3200" dirty="0" smtClean="0">
                <a:solidFill>
                  <a:schemeClr val="accent4">
                    <a:lumMod val="75000"/>
                  </a:schemeClr>
                </a:solidFill>
              </a:rPr>
              <a:t>Mesopotamia </a:t>
            </a:r>
          </a:p>
          <a:p>
            <a:pPr algn="ctr"/>
            <a:r>
              <a:rPr lang="en-US" sz="3200" dirty="0" smtClean="0">
                <a:solidFill>
                  <a:schemeClr val="accent4">
                    <a:lumMod val="75000"/>
                  </a:schemeClr>
                </a:solidFill>
              </a:rPr>
              <a:t>(The Land Between </a:t>
            </a:r>
          </a:p>
          <a:p>
            <a:pPr algn="ctr"/>
            <a:r>
              <a:rPr lang="en-US" sz="3200" dirty="0" smtClean="0">
                <a:solidFill>
                  <a:schemeClr val="accent4">
                    <a:lumMod val="75000"/>
                  </a:schemeClr>
                </a:solidFill>
              </a:rPr>
              <a:t>Two Rivers)</a:t>
            </a:r>
            <a:endParaRPr lang="en-US" sz="3200" dirty="0">
              <a:solidFill>
                <a:schemeClr val="accent4">
                  <a:lumMod val="75000"/>
                </a:schemeClr>
              </a:solidFill>
            </a:endParaRPr>
          </a:p>
        </p:txBody>
      </p:sp>
      <p:pic>
        <p:nvPicPr>
          <p:cNvPr id="1030" name="Picture 6" descr="See the source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67217" y="3965723"/>
            <a:ext cx="3991327" cy="266088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See the source im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2942" y="4485558"/>
            <a:ext cx="3163685" cy="214104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8183418" y="3343564"/>
            <a:ext cx="3362037" cy="1508105"/>
          </a:xfrm>
          <a:prstGeom prst="rect">
            <a:avLst/>
          </a:prstGeom>
          <a:noFill/>
        </p:spPr>
        <p:txBody>
          <a:bodyPr wrap="square" rtlCol="0">
            <a:spAutoFit/>
          </a:bodyPr>
          <a:lstStyle/>
          <a:p>
            <a:pPr algn="ctr"/>
            <a:r>
              <a:rPr lang="en-US" sz="2800" u="sng" dirty="0" smtClean="0">
                <a:solidFill>
                  <a:srgbClr val="00B050"/>
                </a:solidFill>
              </a:rPr>
              <a:t>Where were the first Mosaics found?</a:t>
            </a:r>
          </a:p>
          <a:p>
            <a:endParaRPr lang="en-US" dirty="0"/>
          </a:p>
          <a:p>
            <a:endParaRPr lang="en-US" dirty="0"/>
          </a:p>
        </p:txBody>
      </p:sp>
    </p:spTree>
    <p:extLst>
      <p:ext uri="{BB962C8B-B14F-4D97-AF65-F5344CB8AC3E}">
        <p14:creationId xmlns:p14="http://schemas.microsoft.com/office/powerpoint/2010/main" val="33636408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effectLst>
                  <a:outerShdw blurRad="38100" dist="38100" dir="2700000" algn="tl">
                    <a:srgbClr val="000000">
                      <a:alpha val="43137"/>
                    </a:srgbClr>
                  </a:outerShdw>
                </a:effectLst>
              </a:rPr>
              <a:t>Functional Vs. Non-functional art</a:t>
            </a:r>
            <a:endParaRPr lang="en-US" b="1" dirty="0">
              <a:effectLst>
                <a:outerShdw blurRad="38100" dist="38100" dir="2700000" algn="tl">
                  <a:srgbClr val="000000">
                    <a:alpha val="43137"/>
                  </a:srgbClr>
                </a:outerShdw>
              </a:effectLst>
            </a:endParaRPr>
          </a:p>
        </p:txBody>
      </p:sp>
      <p:sp>
        <p:nvSpPr>
          <p:cNvPr id="3" name="Text Placeholder 2"/>
          <p:cNvSpPr>
            <a:spLocks noGrp="1"/>
          </p:cNvSpPr>
          <p:nvPr>
            <p:ph type="body" idx="1"/>
          </p:nvPr>
        </p:nvSpPr>
        <p:spPr>
          <a:xfrm>
            <a:off x="839788" y="1552288"/>
            <a:ext cx="5157787" cy="823912"/>
          </a:xfrm>
        </p:spPr>
        <p:txBody>
          <a:bodyPr>
            <a:normAutofit fontScale="92500" lnSpcReduction="20000"/>
          </a:bodyPr>
          <a:lstStyle/>
          <a:p>
            <a:r>
              <a:rPr lang="en-US" dirty="0" smtClean="0"/>
              <a:t>Functional ART-</a:t>
            </a:r>
            <a:r>
              <a:rPr lang="en-US" b="0" dirty="0" smtClean="0"/>
              <a:t>objects like tables </a:t>
            </a:r>
            <a:r>
              <a:rPr lang="en-US" b="0" dirty="0"/>
              <a:t>and chairs, to beds, sofas, </a:t>
            </a:r>
            <a:r>
              <a:rPr lang="en-US" b="0" dirty="0" smtClean="0"/>
              <a:t>clocks, dressers</a:t>
            </a:r>
            <a:r>
              <a:rPr lang="en-US" b="0" dirty="0"/>
              <a:t>, and even lighting fixtures.</a:t>
            </a:r>
            <a:endParaRPr lang="en-US" dirty="0"/>
          </a:p>
        </p:txBody>
      </p:sp>
      <p:sp>
        <p:nvSpPr>
          <p:cNvPr id="5" name="Text Placeholder 4"/>
          <p:cNvSpPr>
            <a:spLocks noGrp="1"/>
          </p:cNvSpPr>
          <p:nvPr>
            <p:ph type="body" sz="quarter" idx="3"/>
          </p:nvPr>
        </p:nvSpPr>
        <p:spPr>
          <a:xfrm>
            <a:off x="6172200" y="1487199"/>
            <a:ext cx="5183188" cy="823912"/>
          </a:xfrm>
        </p:spPr>
        <p:txBody>
          <a:bodyPr/>
          <a:lstStyle/>
          <a:p>
            <a:r>
              <a:rPr lang="en-US" dirty="0" smtClean="0"/>
              <a:t>Non-functional- </a:t>
            </a:r>
            <a:r>
              <a:rPr lang="en-US" b="0" dirty="0" smtClean="0"/>
              <a:t>serves no purpose but ornamentation </a:t>
            </a:r>
          </a:p>
        </p:txBody>
      </p:sp>
      <p:pic>
        <p:nvPicPr>
          <p:cNvPr id="3074" name="Picture 2" descr="See the source image"/>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965159" y="2505075"/>
            <a:ext cx="4907044" cy="368458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See the source image"/>
          <p:cNvPicPr>
            <a:picLocks noGrp="1" noChangeAspect="1" noChangeArrowheads="1"/>
          </p:cNvPicPr>
          <p:nvPr>
            <p:ph sz="quarter" idx="4"/>
          </p:nvPr>
        </p:nvPicPr>
        <p:blipFill>
          <a:blip r:embed="rId3" cstate="print">
            <a:extLst>
              <a:ext uri="{28A0092B-C50C-407E-A947-70E740481C1C}">
                <a14:useLocalDpi xmlns:a14="http://schemas.microsoft.com/office/drawing/2010/main" val="0"/>
              </a:ext>
            </a:extLst>
          </a:blip>
          <a:srcRect/>
          <a:stretch>
            <a:fillRect/>
          </a:stretch>
        </p:blipFill>
        <p:spPr bwMode="auto">
          <a:xfrm>
            <a:off x="7381604" y="2505075"/>
            <a:ext cx="2764379" cy="3684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1149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effectLst>
                  <a:outerShdw blurRad="38100" dist="38100" dir="2700000" algn="tl">
                    <a:srgbClr val="000000">
                      <a:alpha val="43137"/>
                    </a:srgbClr>
                  </a:outerShdw>
                </a:effectLst>
              </a:rPr>
              <a:t>Are these pieces of art functional?</a:t>
            </a:r>
            <a:endParaRPr lang="en-US" b="1" dirty="0">
              <a:effectLst>
                <a:outerShdw blurRad="38100" dist="38100" dir="2700000" algn="tl">
                  <a:srgbClr val="000000">
                    <a:alpha val="43137"/>
                  </a:srgbClr>
                </a:outerShdw>
              </a:effectLst>
            </a:endParaRPr>
          </a:p>
        </p:txBody>
      </p:sp>
      <p:sp>
        <p:nvSpPr>
          <p:cNvPr id="3" name="Text Placeholder 2"/>
          <p:cNvSpPr>
            <a:spLocks noGrp="1"/>
          </p:cNvSpPr>
          <p:nvPr>
            <p:ph type="body" idx="1"/>
          </p:nvPr>
        </p:nvSpPr>
        <p:spPr/>
        <p:txBody>
          <a:bodyPr>
            <a:noAutofit/>
          </a:bodyPr>
          <a:lstStyle/>
          <a:p>
            <a:pPr algn="ctr"/>
            <a:r>
              <a:rPr lang="en-US" sz="5400" dirty="0" smtClean="0"/>
              <a:t>?</a:t>
            </a:r>
            <a:endParaRPr lang="en-US" sz="5400" dirty="0"/>
          </a:p>
        </p:txBody>
      </p:sp>
      <p:sp>
        <p:nvSpPr>
          <p:cNvPr id="5" name="Text Placeholder 4"/>
          <p:cNvSpPr>
            <a:spLocks noGrp="1"/>
          </p:cNvSpPr>
          <p:nvPr>
            <p:ph type="body" sz="quarter" idx="3"/>
          </p:nvPr>
        </p:nvSpPr>
        <p:spPr/>
        <p:txBody>
          <a:bodyPr>
            <a:noAutofit/>
          </a:bodyPr>
          <a:lstStyle/>
          <a:p>
            <a:pPr algn="ctr"/>
            <a:r>
              <a:rPr lang="en-US" sz="5400" dirty="0" smtClean="0"/>
              <a:t>?</a:t>
            </a:r>
            <a:endParaRPr lang="en-US" sz="5400" dirty="0"/>
          </a:p>
        </p:txBody>
      </p:sp>
      <p:pic>
        <p:nvPicPr>
          <p:cNvPr id="4098" name="Picture 2" descr="See the source image"/>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7629236" y="2505075"/>
            <a:ext cx="2508929" cy="392942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See the source image"/>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1955225" y="2505075"/>
            <a:ext cx="2926912" cy="3684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9082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75638" y="166254"/>
            <a:ext cx="3433917" cy="5019243"/>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See the source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26545" y="268727"/>
            <a:ext cx="2236643" cy="2983338"/>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See the source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8993" y="268727"/>
            <a:ext cx="4514850" cy="4067176"/>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Image result for Mosaic Art tabl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1638" y="3440256"/>
            <a:ext cx="2555598" cy="3097695"/>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See the source imag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39127" y="4573787"/>
            <a:ext cx="1446062" cy="1844908"/>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descr="See the source imag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29819" y="4526295"/>
            <a:ext cx="2603083" cy="18924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9198761" y="5472382"/>
            <a:ext cx="1787669" cy="923330"/>
          </a:xfrm>
          <a:prstGeom prst="rect">
            <a:avLst/>
          </a:prstGeom>
          <a:noFill/>
        </p:spPr>
        <p:txBody>
          <a:bodyPr wrap="none" lIns="91440" tIns="45720" rIns="91440" bIns="45720">
            <a:spAutoFit/>
          </a:bodyPr>
          <a:lstStyle/>
          <a:p>
            <a:pPr algn="ctr"/>
            <a:r>
              <a:rPr lang="en-US" sz="5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t>
            </a:r>
            <a:endPar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12963637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7" y="254000"/>
            <a:ext cx="3932237" cy="733425"/>
          </a:xfrm>
        </p:spPr>
        <p:txBody>
          <a:bodyPr/>
          <a:lstStyle/>
          <a:p>
            <a:r>
              <a:rPr lang="en-US" dirty="0" smtClean="0"/>
              <a:t>Today’s Agenda</a:t>
            </a:r>
            <a:endParaRPr lang="en-US" dirty="0"/>
          </a:p>
        </p:txBody>
      </p:sp>
      <p:pic>
        <p:nvPicPr>
          <p:cNvPr id="5" name="Content Placeholder 4" descr="mhsartgallerymac - &lt;strong&gt;Alma&lt;/strong&gt; &lt;strong&gt;Thomas&lt;/strong&gt;"/>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83188" y="1168013"/>
            <a:ext cx="6172200" cy="4512448"/>
          </a:xfrm>
        </p:spPr>
      </p:pic>
      <p:sp>
        <p:nvSpPr>
          <p:cNvPr id="4" name="Text Placeholder 3"/>
          <p:cNvSpPr>
            <a:spLocks noGrp="1"/>
          </p:cNvSpPr>
          <p:nvPr>
            <p:ph type="body" sz="half" idx="2"/>
          </p:nvPr>
        </p:nvSpPr>
        <p:spPr>
          <a:xfrm>
            <a:off x="692006" y="1089891"/>
            <a:ext cx="3932237" cy="5301673"/>
          </a:xfrm>
        </p:spPr>
        <p:txBody>
          <a:bodyPr>
            <a:normAutofit fontScale="85000" lnSpcReduction="20000"/>
          </a:bodyPr>
          <a:lstStyle/>
          <a:p>
            <a:r>
              <a:rPr lang="en-US" sz="2100" b="1" dirty="0" smtClean="0"/>
              <a:t>Today I am…</a:t>
            </a:r>
          </a:p>
          <a:p>
            <a:r>
              <a:rPr lang="en-US" sz="2100" dirty="0" smtClean="0"/>
              <a:t>Completing my daily sketchbook drawing</a:t>
            </a:r>
          </a:p>
          <a:p>
            <a:r>
              <a:rPr lang="en-US" sz="2100" dirty="0" smtClean="0"/>
              <a:t>Learning and discussing the difference between functional and non-functional art</a:t>
            </a:r>
          </a:p>
          <a:p>
            <a:r>
              <a:rPr lang="en-US" sz="2100" dirty="0" smtClean="0"/>
              <a:t>Learning about MOSAICS</a:t>
            </a:r>
          </a:p>
          <a:p>
            <a:endParaRPr lang="en-US" sz="2100" dirty="0"/>
          </a:p>
          <a:p>
            <a:r>
              <a:rPr lang="en-US" sz="2100" b="1" dirty="0" smtClean="0"/>
              <a:t>So That I can….</a:t>
            </a:r>
          </a:p>
          <a:p>
            <a:r>
              <a:rPr lang="en-US" sz="2100" dirty="0" smtClean="0"/>
              <a:t>Develop my drawing skills</a:t>
            </a:r>
          </a:p>
          <a:p>
            <a:r>
              <a:rPr lang="en-US" sz="2100" dirty="0" smtClean="0"/>
              <a:t>Identify functional and non-functional art</a:t>
            </a:r>
          </a:p>
          <a:p>
            <a:r>
              <a:rPr lang="en-US" sz="2100" dirty="0" smtClean="0"/>
              <a:t>Create a mosaic</a:t>
            </a:r>
          </a:p>
          <a:p>
            <a:endParaRPr lang="en-US" sz="2100" dirty="0"/>
          </a:p>
          <a:p>
            <a:r>
              <a:rPr lang="en-US" sz="2100" b="1" dirty="0" smtClean="0"/>
              <a:t>I am successful when I…..</a:t>
            </a:r>
          </a:p>
          <a:p>
            <a:r>
              <a:rPr lang="en-US" sz="2100" dirty="0" smtClean="0"/>
              <a:t>Complete my sketchbook for the day</a:t>
            </a:r>
          </a:p>
          <a:p>
            <a:r>
              <a:rPr lang="en-US" sz="2100" dirty="0" smtClean="0"/>
              <a:t>Create a mosaic using paint swatches and colored pencils</a:t>
            </a:r>
          </a:p>
          <a:p>
            <a:endParaRPr lang="en-US" dirty="0"/>
          </a:p>
        </p:txBody>
      </p:sp>
    </p:spTree>
    <p:extLst>
      <p:ext uri="{BB962C8B-B14F-4D97-AF65-F5344CB8AC3E}">
        <p14:creationId xmlns:p14="http://schemas.microsoft.com/office/powerpoint/2010/main" val="3958481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2655" y="471055"/>
            <a:ext cx="10590656" cy="4801314"/>
          </a:xfrm>
          <a:prstGeom prst="rect">
            <a:avLst/>
          </a:prstGeom>
          <a:noFill/>
        </p:spPr>
        <p:txBody>
          <a:bodyPr wrap="none" rtlCol="0">
            <a:spAutoFit/>
          </a:bodyPr>
          <a:lstStyle/>
          <a:p>
            <a:pPr algn="ctr"/>
            <a:r>
              <a:rPr lang="en-US" dirty="0" smtClean="0"/>
              <a:t>Criteria Checklist:</a:t>
            </a:r>
          </a:p>
          <a:p>
            <a:endParaRPr lang="en-US" dirty="0"/>
          </a:p>
          <a:p>
            <a:pPr marL="285750" indent="-285750">
              <a:buFont typeface="Wingdings" panose="05000000000000000000" pitchFamily="2" charset="2"/>
              <a:buChar char="ü"/>
            </a:pPr>
            <a:r>
              <a:rPr lang="en-US" dirty="0" smtClean="0"/>
              <a:t>Create an aesthetically pleasing composition</a:t>
            </a:r>
          </a:p>
          <a:p>
            <a:pPr marL="285750" indent="-285750">
              <a:buFont typeface="Wingdings" panose="05000000000000000000" pitchFamily="2" charset="2"/>
              <a:buChar char="ü"/>
            </a:pPr>
            <a:endParaRPr lang="en-US" dirty="0"/>
          </a:p>
          <a:p>
            <a:pPr marL="285750" indent="-285750">
              <a:buFont typeface="Wingdings" panose="05000000000000000000" pitchFamily="2" charset="2"/>
              <a:buChar char="ü"/>
            </a:pPr>
            <a:r>
              <a:rPr lang="en-US" dirty="0" smtClean="0"/>
              <a:t>Break edges of canvas</a:t>
            </a:r>
          </a:p>
          <a:p>
            <a:pPr marL="285750" indent="-285750">
              <a:buFont typeface="Wingdings" panose="05000000000000000000" pitchFamily="2" charset="2"/>
              <a:buChar char="ü"/>
            </a:pPr>
            <a:endParaRPr lang="en-US" dirty="0"/>
          </a:p>
          <a:p>
            <a:pPr marL="285750" indent="-285750">
              <a:buFont typeface="Wingdings" panose="05000000000000000000" pitchFamily="2" charset="2"/>
              <a:buChar char="ü"/>
            </a:pPr>
            <a:r>
              <a:rPr lang="en-US" dirty="0" smtClean="0"/>
              <a:t>Make sure there is a GROUT SPACE in between each swatch piece</a:t>
            </a:r>
          </a:p>
          <a:p>
            <a:pPr marL="285750" indent="-285750">
              <a:buFont typeface="Wingdings" panose="05000000000000000000" pitchFamily="2" charset="2"/>
              <a:buChar char="ü"/>
            </a:pPr>
            <a:endParaRPr lang="en-US" dirty="0"/>
          </a:p>
          <a:p>
            <a:pPr marL="285750" indent="-285750">
              <a:buFont typeface="Wingdings" panose="05000000000000000000" pitchFamily="2" charset="2"/>
              <a:buChar char="ü"/>
            </a:pPr>
            <a:r>
              <a:rPr lang="en-US" dirty="0" smtClean="0"/>
              <a:t>Be Creative!</a:t>
            </a:r>
          </a:p>
          <a:p>
            <a:pPr marL="285750" indent="-285750">
              <a:buFont typeface="Wingdings" panose="05000000000000000000" pitchFamily="2" charset="2"/>
              <a:buChar char="ü"/>
            </a:pPr>
            <a:endParaRPr lang="en-US" dirty="0"/>
          </a:p>
          <a:p>
            <a:pPr marL="285750" indent="-285750">
              <a:buFont typeface="Wingdings" panose="05000000000000000000" pitchFamily="2" charset="2"/>
              <a:buChar char="ü"/>
            </a:pPr>
            <a:r>
              <a:rPr lang="en-US" dirty="0" smtClean="0"/>
              <a:t>Pay attention to CRAFTSMASHIP</a:t>
            </a:r>
          </a:p>
          <a:p>
            <a:endParaRPr lang="en-US" dirty="0" smtClean="0"/>
          </a:p>
          <a:p>
            <a:r>
              <a:rPr lang="en-US" sz="2400" b="1" dirty="0" smtClean="0"/>
              <a:t>EQ: How will you create a 2D non-functional mosaic that is aesthetically pleasing?</a:t>
            </a:r>
            <a:endParaRPr lang="en-US" sz="2400" b="1" dirty="0"/>
          </a:p>
          <a:p>
            <a:endParaRPr lang="en-US" sz="2400" b="1" dirty="0" smtClean="0"/>
          </a:p>
          <a:p>
            <a:endParaRPr lang="en-US" sz="2400" b="1" dirty="0"/>
          </a:p>
          <a:p>
            <a:endParaRPr lang="en-US" dirty="0"/>
          </a:p>
        </p:txBody>
      </p:sp>
      <p:pic>
        <p:nvPicPr>
          <p:cNvPr id="6148" name="Picture 4" descr="Image result for student mosaic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6411" y="230909"/>
            <a:ext cx="3284768" cy="3260436"/>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Image result for student mosaic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8633" y="4376400"/>
            <a:ext cx="2862983" cy="2147238"/>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Image result for student mosaic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82848" y="4251409"/>
            <a:ext cx="2426278" cy="2272229"/>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Image result for Paper Mosaic Project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8278956" y="3996019"/>
            <a:ext cx="1914525" cy="2552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8621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mages4.fanpop.com/image/photos/17000000/Scooby-Doo-Where-Are-You-The-Original-Intro-scooby-doo-17020813-1067-8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7163" y="222338"/>
            <a:ext cx="8388350" cy="628929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9154015" y="116460"/>
            <a:ext cx="2723560" cy="5632311"/>
          </a:xfrm>
          <a:prstGeom prst="rect">
            <a:avLst/>
          </a:prstGeom>
          <a:noFill/>
        </p:spPr>
        <p:txBody>
          <a:bodyPr wrap="square" rtlCol="0">
            <a:spAutoFit/>
          </a:bodyPr>
          <a:lstStyle/>
          <a:p>
            <a:r>
              <a:rPr lang="en-US" sz="3600" b="1" u="sng" dirty="0" smtClean="0"/>
              <a:t>Sketchbook:</a:t>
            </a:r>
            <a:endParaRPr lang="en-US" sz="3600" b="1" u="sng" dirty="0"/>
          </a:p>
          <a:p>
            <a:r>
              <a:rPr lang="en-US" sz="3600" dirty="0" smtClean="0"/>
              <a:t>Draw part of the picture</a:t>
            </a:r>
          </a:p>
          <a:p>
            <a:r>
              <a:rPr lang="en-US" sz="3600" dirty="0" smtClean="0"/>
              <a:t>Each day for 10 points</a:t>
            </a:r>
          </a:p>
          <a:p>
            <a:endParaRPr lang="en-US" sz="3600" dirty="0"/>
          </a:p>
          <a:p>
            <a:r>
              <a:rPr lang="en-US" sz="3600" dirty="0" smtClean="0"/>
              <a:t>Image should be finished by </a:t>
            </a:r>
          </a:p>
          <a:p>
            <a:r>
              <a:rPr lang="en-US" sz="3600" dirty="0" smtClean="0"/>
              <a:t>Friday!</a:t>
            </a:r>
            <a:endParaRPr lang="en-US" sz="3600" dirty="0"/>
          </a:p>
        </p:txBody>
      </p:sp>
    </p:spTree>
    <p:extLst>
      <p:ext uri="{BB962C8B-B14F-4D97-AF65-F5344CB8AC3E}">
        <p14:creationId xmlns:p14="http://schemas.microsoft.com/office/powerpoint/2010/main" val="40802678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211</TotalTime>
  <Words>186</Words>
  <Application>Microsoft Office PowerPoint</Application>
  <PresentationFormat>Widescreen</PresentationFormat>
  <Paragraphs>47</Paragraphs>
  <Slides>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Arial</vt:lpstr>
      <vt:lpstr>Calibri</vt:lpstr>
      <vt:lpstr>Calibri Light</vt:lpstr>
      <vt:lpstr>Times</vt:lpstr>
      <vt:lpstr>Times New Roman</vt:lpstr>
      <vt:lpstr>Wingdings</vt:lpstr>
      <vt:lpstr>Office Theme</vt:lpstr>
      <vt:lpstr>Mosaics</vt:lpstr>
      <vt:lpstr>PowerPoint Presentation</vt:lpstr>
      <vt:lpstr>Functional Vs. Non-functional art</vt:lpstr>
      <vt:lpstr>Are these pieces of art functional?</vt:lpstr>
      <vt:lpstr>PowerPoint Presentation</vt:lpstr>
      <vt:lpstr>Today’s Agenda</vt:lpstr>
      <vt:lpstr>PowerPoint Presentation</vt:lpstr>
      <vt:lpstr>PowerPoint Presentation</vt:lpstr>
    </vt:vector>
  </TitlesOfParts>
  <Company>Cobb County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Mosaics</dc:title>
  <dc:creator>Nicole Gaut</dc:creator>
  <cp:lastModifiedBy>Nicole Gaut</cp:lastModifiedBy>
  <cp:revision>12</cp:revision>
  <dcterms:created xsi:type="dcterms:W3CDTF">2018-01-17T20:12:06Z</dcterms:created>
  <dcterms:modified xsi:type="dcterms:W3CDTF">2018-04-24T14:47:06Z</dcterms:modified>
</cp:coreProperties>
</file>