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FEFE-D292-47E4-8200-E4719AE1727B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9461-0D84-4D65-B2F5-CF92A52FD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FEFE-D292-47E4-8200-E4719AE1727B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9461-0D84-4D65-B2F5-CF92A52FD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FEFE-D292-47E4-8200-E4719AE1727B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9461-0D84-4D65-B2F5-CF92A52FD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FEFE-D292-47E4-8200-E4719AE1727B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9461-0D84-4D65-B2F5-CF92A52FD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FEFE-D292-47E4-8200-E4719AE1727B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9461-0D84-4D65-B2F5-CF92A52FD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FEFE-D292-47E4-8200-E4719AE1727B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9461-0D84-4D65-B2F5-CF92A52FD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FEFE-D292-47E4-8200-E4719AE1727B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9461-0D84-4D65-B2F5-CF92A52FD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FEFE-D292-47E4-8200-E4719AE1727B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9461-0D84-4D65-B2F5-CF92A52FD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FEFE-D292-47E4-8200-E4719AE1727B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9461-0D84-4D65-B2F5-CF92A52FD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FEFE-D292-47E4-8200-E4719AE1727B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9461-0D84-4D65-B2F5-CF92A52FD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FEFE-D292-47E4-8200-E4719AE1727B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9461-0D84-4D65-B2F5-CF92A52FD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FEFE-D292-47E4-8200-E4719AE1727B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09461-0D84-4D65-B2F5-CF92A52FD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docid=RL0DNhEgDu5ZRM&amp;tbnid=I_fT4mU1Kpm-uM:&amp;ved=0CAUQjRw&amp;url=http://www.high.org/Programs/Programs/Events/2013-Events/Teen-Programs/Open-Studio.aspx&amp;ei=LxqrU-uhAs-TqAaGmILACA&amp;bvm=bv.69620078,d.b2k&amp;psig=AFQjCNFGgv-2ijurioKhUTXG8-LSC8f3qQ&amp;ust=140380867549795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/url?sa=i&amp;rct=j&amp;q=&amp;esrc=s&amp;source=images&amp;cd=&amp;cad=rja&amp;uact=8&amp;docid=jJeYf3fM_56duM&amp;tbnid=Buj3JCa9nIFK8M:&amp;ved=0CAUQjRw&amp;url=https://edsoncamposart.wordpress.com/tag/sensual-art/&amp;ei=Th2rU77YIpGaqAa_wICIDA&amp;bvm=bv.69620078,d.b2k&amp;psig=AFQjCNHk__5MjkhK-fiFW7NzLi4P2dVvZg&amp;ust=140380943354929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google.com/url?sa=i&amp;rct=j&amp;q=&amp;esrc=s&amp;source=images&amp;cd=&amp;cad=rja&amp;uact=8&amp;docid=u74gbNCr3MeWvM&amp;tbnid=D3p2rFJGANEqQM:&amp;ved=0CAUQjRw&amp;url=http://savannahmurphy.blogspot.com/2012/01/picassos-african-period-1906-1909.html&amp;ei=hR6rU5mHDoWBqgbLgILIDg&amp;bvm=bv.69620078,d.b2k&amp;psig=AFQjCNH_kZu9mAeX189C0Kr5nrXUtQW57w&amp;ust=140380979047047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en.wikipedia.org/wiki/File:Jean_Cocteau_b_Meurisse_1923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78486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Abstraction in Portraiture</a:t>
            </a:r>
            <a:br>
              <a:rPr lang="en-US" dirty="0" smtClean="0"/>
            </a:br>
            <a:r>
              <a:rPr lang="en-US" sz="3000" i="1" dirty="0" smtClean="0"/>
              <a:t>Cézanne and the Modern</a:t>
            </a:r>
            <a:endParaRPr lang="en-US" dirty="0"/>
          </a:p>
        </p:txBody>
      </p:sp>
      <p:pic>
        <p:nvPicPr>
          <p:cNvPr id="1026" name="Picture 2" descr="U:\2014 Cézanne and the Modern\Images\Cez.62.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981200"/>
            <a:ext cx="3078480" cy="3810000"/>
          </a:xfrm>
          <a:prstGeom prst="rect">
            <a:avLst/>
          </a:prstGeom>
          <a:noFill/>
        </p:spPr>
      </p:pic>
      <p:pic>
        <p:nvPicPr>
          <p:cNvPr id="1028" name="Picture 4" descr="http://www.high.org/HMA/assets/images/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6019800"/>
            <a:ext cx="3514725" cy="390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Realistic vs. Abstract</a:t>
            </a:r>
            <a:endParaRPr 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09600" y="1295400"/>
            <a:ext cx="4495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Realistic: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Artwork that seeks to represent the subject how it looks in real-life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33400" y="3888433"/>
            <a:ext cx="48768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Abstract: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Artwork that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that </a:t>
            </a:r>
            <a:r>
              <a:rPr lang="en-US" sz="3000" dirty="0" smtClean="0">
                <a:solidFill>
                  <a:srgbClr val="222222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shows the effect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of reality through shapes, forms, colors, and textures.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5" descr="https://edsoncamposart.files.wordpress.com/2011/05/johannes_vermeer_1632-1675_-_the_girl_with_the_pearl_earring_166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109980"/>
            <a:ext cx="1671084" cy="2395220"/>
          </a:xfrm>
          <a:prstGeom prst="rect">
            <a:avLst/>
          </a:prstGeom>
          <a:noFill/>
        </p:spPr>
      </p:pic>
      <p:pic>
        <p:nvPicPr>
          <p:cNvPr id="4103" name="Picture 7" descr="http://3.bp.blogspot.com/-Zdhoe_fEW-Q/TxdQLQvfvqI/AAAAAAAAAGU/dopJ1CW_UfE/s1600/picasso-woman-hat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3810000"/>
            <a:ext cx="2188720" cy="265112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715000" y="6400800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“Bust of a Woman with a Hat” Pablo Picasso: 1962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562600" y="3505200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“Girl with a Pearl Earring” Johannes Vermeer: 1665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500" dirty="0" smtClean="0"/>
              <a:t>What is a portrait? Why do artists create them?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153400" cy="2819400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20000"/>
              </a:lnSpc>
              <a:buNone/>
            </a:pPr>
            <a:r>
              <a:rPr lang="en-US" sz="2300" dirty="0" smtClean="0"/>
              <a:t>Portrait: A painting, photograph, sculpture, or other artistic representation of a person, where the face and its expression are the focus. </a:t>
            </a:r>
          </a:p>
          <a:p>
            <a:pPr lvl="0">
              <a:lnSpc>
                <a:spcPct val="120000"/>
              </a:lnSpc>
              <a:buNone/>
            </a:pPr>
            <a:r>
              <a:rPr lang="en-US" sz="2300" dirty="0" smtClean="0"/>
              <a:t>Artists will create portraits to show the physical characteristics, personality, and even mood of the subject.</a:t>
            </a:r>
          </a:p>
          <a:p>
            <a:pPr lvl="0">
              <a:lnSpc>
                <a:spcPct val="120000"/>
              </a:lnSpc>
              <a:buNone/>
            </a:pPr>
            <a:r>
              <a:rPr lang="en-US" sz="2300" dirty="0" smtClean="0"/>
              <a:t>	-These can be important people in the artist’s life, or important people in society. </a:t>
            </a:r>
          </a:p>
          <a:p>
            <a:pPr>
              <a:lnSpc>
                <a:spcPct val="120000"/>
              </a:lnSpc>
              <a:buNone/>
            </a:pPr>
            <a:r>
              <a:rPr lang="en-US" sz="2300" dirty="0" smtClean="0"/>
              <a:t>Commission</a:t>
            </a:r>
            <a:r>
              <a:rPr lang="en-US" sz="2300" dirty="0"/>
              <a:t>: The hiring and payment </a:t>
            </a:r>
            <a:r>
              <a:rPr lang="en-US" sz="2300" dirty="0" smtClean="0"/>
              <a:t>to an artist for </a:t>
            </a:r>
            <a:r>
              <a:rPr lang="en-US" sz="2300" dirty="0"/>
              <a:t>the creation of a </a:t>
            </a:r>
            <a:r>
              <a:rPr lang="en-US" sz="2300" dirty="0" smtClean="0"/>
              <a:t>piece</a:t>
            </a:r>
            <a:r>
              <a:rPr lang="en-US" sz="2300" dirty="0"/>
              <a:t>.</a:t>
            </a:r>
            <a:endParaRPr lang="en-US" sz="2300" dirty="0" smtClean="0"/>
          </a:p>
          <a:p>
            <a:pPr>
              <a:lnSpc>
                <a:spcPct val="120000"/>
              </a:lnSpc>
              <a:buNone/>
            </a:pPr>
            <a:r>
              <a:rPr lang="en-US" sz="2300" dirty="0" smtClean="0"/>
              <a:t>	-Artwork </a:t>
            </a:r>
            <a:r>
              <a:rPr lang="en-US" sz="2300" dirty="0"/>
              <a:t>may be commissioned by </a:t>
            </a:r>
            <a:r>
              <a:rPr lang="en-US" sz="2300" dirty="0" smtClean="0"/>
              <a:t>private individuals, </a:t>
            </a:r>
            <a:r>
              <a:rPr lang="en-US" sz="2300" dirty="0"/>
              <a:t>the </a:t>
            </a:r>
            <a:r>
              <a:rPr lang="en-US" sz="2300" dirty="0" smtClean="0"/>
              <a:t>government, or specific businesses.</a:t>
            </a:r>
          </a:p>
          <a:p>
            <a:pPr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  <a:buNone/>
            </a:pPr>
            <a:endParaRPr lang="en-US" dirty="0" smtClean="0"/>
          </a:p>
          <a:p>
            <a:pPr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  <a:buNone/>
            </a:pPr>
            <a:endParaRPr lang="en-US" dirty="0" smtClean="0"/>
          </a:p>
          <a:p>
            <a:pPr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6019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George Washington after  the Battle of Princeton January 3, 1777</a:t>
            </a:r>
            <a:r>
              <a:rPr lang="en-US" sz="1200" dirty="0" smtClean="0"/>
              <a:t>, Charles </a:t>
            </a:r>
            <a:r>
              <a:rPr lang="en-US" sz="1200" dirty="0" err="1" smtClean="0"/>
              <a:t>Willson</a:t>
            </a:r>
            <a:r>
              <a:rPr lang="en-US" sz="1200" dirty="0" smtClean="0"/>
              <a:t> Peale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6172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Portrait of Paul, the Artist’s Son </a:t>
            </a:r>
          </a:p>
          <a:p>
            <a:r>
              <a:rPr lang="en-US" sz="1200" dirty="0" smtClean="0"/>
              <a:t>Paul Cezanne, 1880</a:t>
            </a:r>
            <a:endParaRPr lang="en-US" sz="1200" dirty="0"/>
          </a:p>
        </p:txBody>
      </p:sp>
      <p:pic>
        <p:nvPicPr>
          <p:cNvPr id="1026" name="Picture 2" descr="U:\2012-2016 American Encounters\Images\Stuart, Washington CB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505200"/>
            <a:ext cx="1981200" cy="2533460"/>
          </a:xfrm>
          <a:prstGeom prst="rect">
            <a:avLst/>
          </a:prstGeom>
          <a:noFill/>
        </p:spPr>
      </p:pic>
      <p:pic>
        <p:nvPicPr>
          <p:cNvPr id="1027" name="Picture 3" descr="U:\2014 Cézanne and the Modern\Images\Cez.62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352800"/>
            <a:ext cx="2438400" cy="2770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6096000"/>
            <a:ext cx="3962400" cy="457200"/>
          </a:xfrm>
        </p:spPr>
        <p:txBody>
          <a:bodyPr>
            <a:normAutofit fontScale="90000"/>
          </a:bodyPr>
          <a:lstStyle/>
          <a:p>
            <a:r>
              <a:rPr lang="en-US" sz="1800" i="1" dirty="0" smtClean="0"/>
              <a:t>Jean Cocteau : </a:t>
            </a:r>
            <a:r>
              <a:rPr lang="en-US" sz="1800" dirty="0" err="1" smtClean="0"/>
              <a:t>Amedeo</a:t>
            </a:r>
            <a:r>
              <a:rPr lang="en-US" sz="1800" dirty="0" smtClean="0"/>
              <a:t> Modigliani : 1917</a:t>
            </a:r>
            <a:r>
              <a:rPr lang="en-US" sz="1800" i="1" dirty="0" smtClean="0"/>
              <a:t/>
            </a:r>
            <a:br>
              <a:rPr lang="en-US" sz="1800" i="1" dirty="0" smtClean="0"/>
            </a:br>
            <a:endParaRPr lang="en-US" sz="1800" dirty="0"/>
          </a:p>
        </p:txBody>
      </p:sp>
      <p:pic>
        <p:nvPicPr>
          <p:cNvPr id="4" name="Picture 4" descr="U:\2014 Cézanne and the Modern\Pearlman Images\L1988-62-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828800"/>
            <a:ext cx="3304309" cy="4114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66800" y="381000"/>
            <a:ext cx="731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Is this painting abstract or realistic? </a:t>
            </a:r>
          </a:p>
          <a:p>
            <a:pPr algn="ctr"/>
            <a:r>
              <a:rPr lang="en-US" sz="2200" dirty="0" smtClean="0"/>
              <a:t>Who do you think this man is?</a:t>
            </a:r>
          </a:p>
          <a:p>
            <a:pPr algn="ctr"/>
            <a:r>
              <a:rPr lang="en-US" sz="2200" dirty="0" smtClean="0"/>
              <a:t> What do you think he does for a living? 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Jean Cocteau the man </a:t>
            </a:r>
            <a:r>
              <a:rPr lang="en-US" sz="2800" dirty="0" smtClean="0"/>
              <a:t>vs. </a:t>
            </a:r>
            <a:r>
              <a:rPr lang="en-US" sz="2800" i="1" dirty="0" smtClean="0"/>
              <a:t>Jean Cocteau </a:t>
            </a:r>
            <a:r>
              <a:rPr lang="en-US" sz="2800" dirty="0" smtClean="0"/>
              <a:t>the painting </a:t>
            </a:r>
            <a:endParaRPr lang="en-US" sz="2800" dirty="0"/>
          </a:p>
        </p:txBody>
      </p:sp>
      <p:pic>
        <p:nvPicPr>
          <p:cNvPr id="1026" name="Picture 2" descr="Jean Cocteau b Meurisse 192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838200"/>
            <a:ext cx="2720365" cy="3796147"/>
          </a:xfrm>
          <a:prstGeom prst="rect">
            <a:avLst/>
          </a:prstGeom>
          <a:noFill/>
        </p:spPr>
      </p:pic>
      <p:pic>
        <p:nvPicPr>
          <p:cNvPr id="5" name="Content Placeholder 4" descr="U:\2014 Cézanne and the Modern\Pearlman Images\L1988-62-1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599" y="838200"/>
            <a:ext cx="2998355" cy="3733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48006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Jean Cocteau was a French poet, novelist, dramatist, designer, playwright, artist and filmmaker during the 20</a:t>
            </a:r>
            <a:r>
              <a:rPr lang="en-US" baseline="30000" dirty="0" smtClean="0"/>
              <a:t>th</a:t>
            </a:r>
            <a:r>
              <a:rPr lang="en-US" dirty="0" smtClean="0"/>
              <a:t> century. The artist </a:t>
            </a:r>
            <a:r>
              <a:rPr lang="en-US" dirty="0" err="1" smtClean="0"/>
              <a:t>Amedeo</a:t>
            </a:r>
            <a:r>
              <a:rPr lang="en-US" dirty="0" smtClean="0"/>
              <a:t> Modigliani and Jean were friends when </a:t>
            </a:r>
            <a:r>
              <a:rPr lang="en-US" dirty="0" err="1" smtClean="0"/>
              <a:t>Amedeo</a:t>
            </a:r>
            <a:r>
              <a:rPr lang="en-US" dirty="0" smtClean="0"/>
              <a:t> painted Jean.</a:t>
            </a:r>
          </a:p>
          <a:p>
            <a:pPr algn="ctr"/>
            <a:r>
              <a:rPr lang="en-US" dirty="0" smtClean="0"/>
              <a:t> Cocteau did not like his portrait, saying “It does not look like me, but it does look like Modigliani, which is better.”</a:t>
            </a:r>
          </a:p>
          <a:p>
            <a:pPr algn="ctr"/>
            <a:r>
              <a:rPr lang="en-US" dirty="0" smtClean="0"/>
              <a:t>How does Jean Cocteau look different in his painted version?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Blind Contour Portraits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Draw without looking </a:t>
            </a:r>
            <a:endParaRPr lang="en-US" dirty="0"/>
          </a:p>
        </p:txBody>
      </p:sp>
      <p:pic>
        <p:nvPicPr>
          <p:cNvPr id="1026" name="Picture 2" descr="http://media.tumblr.com/tumblr_lvau2vGoKQ1qe7g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295400"/>
            <a:ext cx="3371850" cy="5057776"/>
          </a:xfrm>
          <a:prstGeom prst="rect">
            <a:avLst/>
          </a:prstGeom>
          <a:noFill/>
        </p:spPr>
      </p:pic>
      <p:pic>
        <p:nvPicPr>
          <p:cNvPr id="1028" name="Picture 4" descr="http://mschangart.weebly.com/uploads/1/3/4/5/13451990/724394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09800"/>
            <a:ext cx="3981450" cy="31432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66269" y="5725505"/>
            <a:ext cx="2468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At your paper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Telling your portrait’s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686800" cy="65532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1800" dirty="0" smtClean="0"/>
              <a:t>Who is in your portrait? What are they feeling? What do they do for a living? How can you show this? </a:t>
            </a:r>
          </a:p>
          <a:p>
            <a:r>
              <a:rPr lang="en-US" sz="1800" dirty="0" smtClean="0"/>
              <a:t>Color Meaning: </a:t>
            </a:r>
          </a:p>
          <a:p>
            <a:pPr lvl="1"/>
            <a:r>
              <a:rPr lang="en-US" sz="1800" b="1" dirty="0" smtClean="0">
                <a:solidFill>
                  <a:srgbClr val="FF0000"/>
                </a:solidFill>
              </a:rPr>
              <a:t>Red</a:t>
            </a:r>
            <a:r>
              <a:rPr lang="en-US" sz="1800" dirty="0" smtClean="0"/>
              <a:t>: Red is the color of fire, energy, danger, strength, power, as well as passion, desire, and love.</a:t>
            </a:r>
          </a:p>
          <a:p>
            <a:pPr lvl="1"/>
            <a:r>
              <a:rPr lang="en-US" sz="1800" b="1" dirty="0" smtClean="0">
                <a:solidFill>
                  <a:srgbClr val="FF99FF"/>
                </a:solidFill>
              </a:rPr>
              <a:t>Pink</a:t>
            </a:r>
            <a:r>
              <a:rPr lang="en-US" sz="1800" dirty="0" smtClean="0"/>
              <a:t>: signifies romance, love, friendship, feminine qualities and passiveness.</a:t>
            </a:r>
          </a:p>
          <a:p>
            <a:pPr lvl="1"/>
            <a:r>
              <a:rPr lang="en-US" sz="1800" dirty="0" smtClean="0">
                <a:solidFill>
                  <a:srgbClr val="FFC000"/>
                </a:solidFill>
              </a:rPr>
              <a:t>Orange</a:t>
            </a:r>
            <a:r>
              <a:rPr lang="en-US" sz="1800" dirty="0" smtClean="0"/>
              <a:t>: joy, sunshine, enthusiasm, fascination, happiness, and creativity</a:t>
            </a:r>
          </a:p>
          <a:p>
            <a:pPr lvl="1"/>
            <a:r>
              <a:rPr lang="en-US" sz="1800" dirty="0" smtClean="0">
                <a:solidFill>
                  <a:srgbClr val="FFFF00"/>
                </a:solidFill>
              </a:rPr>
              <a:t>Yellow</a:t>
            </a:r>
            <a:r>
              <a:rPr lang="en-US" sz="1800" dirty="0" smtClean="0"/>
              <a:t>: joy, happiness, intellect, and energy</a:t>
            </a:r>
          </a:p>
          <a:p>
            <a:pPr lvl="2"/>
            <a:r>
              <a:rPr lang="en-US" sz="1400" b="1" dirty="0" smtClean="0"/>
              <a:t>Dull (dingy) yellow</a:t>
            </a:r>
            <a:r>
              <a:rPr lang="en-US" sz="1400" dirty="0" smtClean="0"/>
              <a:t> represents caution, decay, sickness, and jealousy. </a:t>
            </a:r>
          </a:p>
          <a:p>
            <a:pPr lvl="2"/>
            <a:r>
              <a:rPr lang="en-US" sz="1400" b="1" dirty="0" smtClean="0"/>
              <a:t>Light yellow</a:t>
            </a:r>
            <a:r>
              <a:rPr lang="en-US" sz="1400" dirty="0" smtClean="0"/>
              <a:t> is associated with intellect, freshness, and joy.</a:t>
            </a:r>
          </a:p>
          <a:p>
            <a:pPr lvl="1"/>
            <a:r>
              <a:rPr lang="en-US" sz="1800" dirty="0" smtClean="0">
                <a:solidFill>
                  <a:srgbClr val="00B050"/>
                </a:solidFill>
              </a:rPr>
              <a:t>Green</a:t>
            </a:r>
            <a:r>
              <a:rPr lang="en-US" sz="1800" dirty="0" smtClean="0"/>
              <a:t>: growth, harmony, freshness, and nature. </a:t>
            </a:r>
          </a:p>
          <a:p>
            <a:pPr lvl="2"/>
            <a:r>
              <a:rPr lang="en-US" sz="1400" b="1" dirty="0" smtClean="0"/>
              <a:t>Dark green</a:t>
            </a:r>
            <a:r>
              <a:rPr lang="en-US" sz="1400" dirty="0" smtClean="0"/>
              <a:t> is associated with ambition, greed, and jealousy.</a:t>
            </a:r>
          </a:p>
          <a:p>
            <a:pPr lvl="2"/>
            <a:r>
              <a:rPr lang="en-US" sz="1400" b="1" dirty="0" smtClean="0"/>
              <a:t>Yellow-green</a:t>
            </a:r>
            <a:r>
              <a:rPr lang="en-US" sz="1400" dirty="0" smtClean="0"/>
              <a:t> can indicate sickness, cowardice, discord, and jealousy </a:t>
            </a:r>
          </a:p>
          <a:p>
            <a:pPr lvl="1"/>
            <a:r>
              <a:rPr lang="en-US" sz="1800" dirty="0" smtClean="0">
                <a:solidFill>
                  <a:srgbClr val="7030A0"/>
                </a:solidFill>
              </a:rPr>
              <a:t>Purple</a:t>
            </a:r>
            <a:r>
              <a:rPr lang="en-US" sz="1800" dirty="0" smtClean="0"/>
              <a:t>: royalty, power, nobility, luxury, and ambition. </a:t>
            </a:r>
          </a:p>
          <a:p>
            <a:pPr lvl="1"/>
            <a:r>
              <a:rPr lang="en-US" sz="1800" dirty="0" smtClean="0">
                <a:solidFill>
                  <a:srgbClr val="00B0F0"/>
                </a:solidFill>
              </a:rPr>
              <a:t>Blue</a:t>
            </a:r>
            <a:r>
              <a:rPr lang="en-US" sz="1800" dirty="0" smtClean="0"/>
              <a:t>: trust, loyalty, wisdom, confidence, intelligence, faith, truth, and heaven. </a:t>
            </a:r>
          </a:p>
          <a:p>
            <a:pPr lvl="2"/>
            <a:r>
              <a:rPr lang="en-US" sz="1400" b="1" dirty="0" smtClean="0"/>
              <a:t>Light blue</a:t>
            </a:r>
            <a:r>
              <a:rPr lang="en-US" sz="1400" dirty="0" smtClean="0"/>
              <a:t> is associated with health, healing, tranquility, understanding, and softness</a:t>
            </a:r>
          </a:p>
          <a:p>
            <a:pPr lvl="2"/>
            <a:r>
              <a:rPr lang="en-US" sz="1400" b="1" dirty="0" smtClean="0"/>
              <a:t>Dark blue</a:t>
            </a:r>
            <a:r>
              <a:rPr lang="en-US" sz="1400" dirty="0" smtClean="0"/>
              <a:t> represents knowledge, power, integrity, and seriousness.</a:t>
            </a:r>
          </a:p>
          <a:p>
            <a:pPr lvl="1"/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</a:rPr>
              <a:t>Brown</a:t>
            </a:r>
            <a:r>
              <a:rPr lang="en-US" sz="1800" dirty="0" smtClean="0"/>
              <a:t>: stability and denotes masculine qualities </a:t>
            </a:r>
          </a:p>
          <a:p>
            <a:pPr lvl="1"/>
            <a:r>
              <a:rPr lang="en-US" sz="1800" b="1" dirty="0" smtClean="0"/>
              <a:t>Black</a:t>
            </a:r>
            <a:r>
              <a:rPr lang="en-US" sz="1800" dirty="0" smtClean="0"/>
              <a:t> : power, elegance, formality, death, evil, and mystery.</a:t>
            </a:r>
          </a:p>
          <a:p>
            <a:pPr lvl="1"/>
            <a:r>
              <a:rPr lang="en-US" sz="1800" dirty="0" smtClean="0"/>
              <a:t>White: light, goodness, innocence, purity, </a:t>
            </a:r>
            <a:r>
              <a:rPr lang="en-US" sz="1800" dirty="0" smtClean="0"/>
              <a:t>the </a:t>
            </a:r>
            <a:r>
              <a:rPr lang="en-US" sz="1800" dirty="0" smtClean="0"/>
              <a:t>color of perfection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04800"/>
            <a:ext cx="5410200" cy="632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5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8600"/>
            <a:ext cx="62484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70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531</Words>
  <Application>Microsoft Office PowerPoint</Application>
  <PresentationFormat>On-screen Show (4:3)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Abstraction in Portraiture Cézanne and the Modern</vt:lpstr>
      <vt:lpstr>Realistic vs. Abstract</vt:lpstr>
      <vt:lpstr>What is a portrait? Why do artists create them?</vt:lpstr>
      <vt:lpstr>Jean Cocteau : Amedeo Modigliani : 1917 </vt:lpstr>
      <vt:lpstr>Jean Cocteau the man vs. Jean Cocteau the painting </vt:lpstr>
      <vt:lpstr>Blind Contour Portraits</vt:lpstr>
      <vt:lpstr>Telling your portrait’s story</vt:lpstr>
      <vt:lpstr>PowerPoint Presentation</vt:lpstr>
      <vt:lpstr>PowerPoint Presentation</vt:lpstr>
    </vt:vector>
  </TitlesOfParts>
  <Company>Woodruff Arts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Abstraction in Portraiture Cézanne and the Modern</dc:title>
  <dc:creator>Information Technology</dc:creator>
  <cp:lastModifiedBy>Nicole Gaut</cp:lastModifiedBy>
  <cp:revision>40</cp:revision>
  <dcterms:created xsi:type="dcterms:W3CDTF">2014-06-25T18:47:51Z</dcterms:created>
  <dcterms:modified xsi:type="dcterms:W3CDTF">2017-10-16T15:57:53Z</dcterms:modified>
</cp:coreProperties>
</file>