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89" r:id="rId3"/>
    <p:sldId id="290" r:id="rId4"/>
    <p:sldId id="291" r:id="rId5"/>
    <p:sldId id="256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9" r:id="rId23"/>
    <p:sldId id="282" r:id="rId24"/>
    <p:sldId id="278" r:id="rId25"/>
    <p:sldId id="281" r:id="rId26"/>
    <p:sldId id="286" r:id="rId27"/>
    <p:sldId id="287" r:id="rId28"/>
    <p:sldId id="285" r:id="rId29"/>
    <p:sldId id="280" r:id="rId30"/>
    <p:sldId id="284" r:id="rId31"/>
    <p:sldId id="283" r:id="rId32"/>
    <p:sldId id="293" r:id="rId33"/>
    <p:sldId id="294" r:id="rId34"/>
    <p:sldId id="295" r:id="rId35"/>
    <p:sldId id="292" r:id="rId36"/>
    <p:sldId id="29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14E7-01EE-49CE-A2C2-D12950B1F007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4447-1224-4D2F-835F-843B0EBCDC5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14E7-01EE-49CE-A2C2-D12950B1F007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4447-1224-4D2F-835F-843B0EBCD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14E7-01EE-49CE-A2C2-D12950B1F007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4447-1224-4D2F-835F-843B0EBCD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14E7-01EE-49CE-A2C2-D12950B1F007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4447-1224-4D2F-835F-843B0EBCDC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14E7-01EE-49CE-A2C2-D12950B1F007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4447-1224-4D2F-835F-843B0EBCD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14E7-01EE-49CE-A2C2-D12950B1F007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4447-1224-4D2F-835F-843B0EBCD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14E7-01EE-49CE-A2C2-D12950B1F007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4447-1224-4D2F-835F-843B0EBCD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14E7-01EE-49CE-A2C2-D12950B1F007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4447-1224-4D2F-835F-843B0EBCD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14E7-01EE-49CE-A2C2-D12950B1F007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4447-1224-4D2F-835F-843B0EBCD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14E7-01EE-49CE-A2C2-D12950B1F007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4447-1224-4D2F-835F-843B0EBCD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14E7-01EE-49CE-A2C2-D12950B1F007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4447-1224-4D2F-835F-843B0EBCD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467414E7-01EE-49CE-A2C2-D12950B1F007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57F4447-1224-4D2F-835F-843B0EBCDC5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arthistory.about.com/cs/glossaries/g/c_color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oodwlpaper.info/wp-content/uploads/2011/11/light-in-the-darkness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7628755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Today I am…..</a:t>
            </a:r>
          </a:p>
          <a:p>
            <a:r>
              <a:rPr lang="en-US" sz="2800" dirty="0" smtClean="0"/>
              <a:t>Drawing in my sketchbook</a:t>
            </a:r>
          </a:p>
          <a:p>
            <a:r>
              <a:rPr lang="en-US" sz="2800" dirty="0" smtClean="0"/>
              <a:t>Watching and discussing a Brain Pop video on COLOR</a:t>
            </a:r>
          </a:p>
          <a:p>
            <a:r>
              <a:rPr lang="en-US" sz="2800" dirty="0" smtClean="0"/>
              <a:t>Creating Preliminary sketches of color wheels</a:t>
            </a:r>
          </a:p>
          <a:p>
            <a:endParaRPr lang="en-US" sz="2800" dirty="0"/>
          </a:p>
          <a:p>
            <a:r>
              <a:rPr lang="en-US" sz="2800" b="1" u="sng" dirty="0" smtClean="0"/>
              <a:t>So That I can…..</a:t>
            </a:r>
          </a:p>
          <a:p>
            <a:r>
              <a:rPr lang="en-US" sz="2800" dirty="0" smtClean="0"/>
              <a:t>Develop and build on my drawing skills</a:t>
            </a:r>
          </a:p>
          <a:p>
            <a:r>
              <a:rPr lang="en-US" sz="2800" dirty="0" smtClean="0"/>
              <a:t>Know and understand color theory</a:t>
            </a:r>
          </a:p>
          <a:p>
            <a:r>
              <a:rPr lang="en-US" sz="2800" b="1" dirty="0"/>
              <a:t>Visualize and </a:t>
            </a:r>
            <a:r>
              <a:rPr lang="en-US" sz="2800" b="1" dirty="0" smtClean="0"/>
              <a:t>generate </a:t>
            </a:r>
            <a:r>
              <a:rPr lang="en-US" sz="2800" b="1" dirty="0"/>
              <a:t>ideas for creating works of </a:t>
            </a:r>
            <a:r>
              <a:rPr lang="en-US" sz="2800" b="1" dirty="0" smtClean="0"/>
              <a:t>art</a:t>
            </a:r>
          </a:p>
          <a:p>
            <a:endParaRPr lang="en-US" sz="2800" dirty="0"/>
          </a:p>
          <a:p>
            <a:r>
              <a:rPr lang="en-US" sz="2800" b="1" u="sng" dirty="0" smtClean="0"/>
              <a:t>I am successful When I…..</a:t>
            </a:r>
          </a:p>
          <a:p>
            <a:r>
              <a:rPr lang="en-US" sz="2800" dirty="0" smtClean="0"/>
              <a:t>Draw in my sketchbook for 7 minutes</a:t>
            </a:r>
          </a:p>
          <a:p>
            <a:r>
              <a:rPr lang="en-US" sz="2800" dirty="0" smtClean="0"/>
              <a:t>Listen, Learn, and Discuss Color Theory</a:t>
            </a:r>
          </a:p>
          <a:p>
            <a:r>
              <a:rPr lang="en-US" sz="2800" dirty="0" smtClean="0"/>
              <a:t>Generate ideas for my color wheel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72200" y="228600"/>
            <a:ext cx="1257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DAY 1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2028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14478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meaning its lightness or darkness. The terms shade and tint are in reference to value changes in colors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TINT=Adding White to your Hue</a:t>
            </a:r>
            <a:r>
              <a:rPr lang="en-US" sz="2800" dirty="0"/>
              <a:t> </a:t>
            </a:r>
            <a:r>
              <a:rPr lang="en-US" sz="2800" dirty="0" smtClean="0"/>
              <a:t>    SHADE=Adding Black to your hue</a:t>
            </a: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924800" cy="11430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4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000" dirty="0" smtClean="0"/>
              <a:t>the third and final property of color is its</a:t>
            </a:r>
            <a:r>
              <a:rPr lang="en-US" sz="4800" dirty="0" smtClean="0"/>
              <a:t> </a:t>
            </a:r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ent" pitchFamily="2" charset="0"/>
              </a:rPr>
              <a:t>Value</a:t>
            </a:r>
            <a:endParaRPr lang="en-US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cent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01129"/>
            <a:ext cx="8153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Sources: </a:t>
            </a:r>
            <a:r>
              <a:rPr lang="en-US" sz="1050" dirty="0">
                <a:hlinkClick r:id="rId2"/>
              </a:rPr>
              <a:t>http://arthistory.about.com/cs/glossaries/g/c_color.htm</a:t>
            </a:r>
            <a:endParaRPr lang="en-US" sz="1050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3124200"/>
            <a:ext cx="3733800" cy="296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81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92162"/>
          </a:xfrm>
        </p:spPr>
        <p:txBody>
          <a:bodyPr/>
          <a:lstStyle/>
          <a:p>
            <a:r>
              <a:rPr lang="en-US" dirty="0" smtClean="0"/>
              <a:t>Let’s take a look back in….</a:t>
            </a:r>
            <a:endParaRPr lang="en-US" dirty="0"/>
          </a:p>
        </p:txBody>
      </p:sp>
      <p:pic>
        <p:nvPicPr>
          <p:cNvPr id="6146" name="Picture 2" descr="http://blog.roastedlocally.com/wp-content/uploads/2012/03/Coffee-Histor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544"/>
          <a:stretch/>
        </p:blipFill>
        <p:spPr bwMode="auto">
          <a:xfrm>
            <a:off x="685800" y="1066801"/>
            <a:ext cx="6383213" cy="2514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1393076"/>
            <a:ext cx="6400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History</a:t>
            </a:r>
            <a:endParaRPr lang="en-US" sz="1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4510881"/>
            <a:ext cx="7924800" cy="7921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rgau" pitchFamily="2" charset="0"/>
                <a:ea typeface="Aargau" pitchFamily="2" charset="0"/>
              </a:rPr>
              <a:t>Who discovered the first color wheel in history?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argau" pitchFamily="2" charset="0"/>
              <a:ea typeface="Aargau" pitchFamily="2" charset="0"/>
            </a:endParaRPr>
          </a:p>
        </p:txBody>
      </p:sp>
      <p:pic>
        <p:nvPicPr>
          <p:cNvPr id="7" name="Picture 2" descr="http://t1.gstatic.com/images?q=tbn:ANd9GcRYmAJVUGua9uV3HeDUeemjkb9YTdM1NgdkiMWp18YyS_s8KmzwEA&amp;t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06962"/>
            <a:ext cx="1578906" cy="157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86400" y="4906962"/>
            <a:ext cx="3013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https://www.brainpop.com/artsandmusic/artconcepts/color/</a:t>
            </a:r>
          </a:p>
        </p:txBody>
      </p:sp>
    </p:spTree>
    <p:extLst>
      <p:ext uri="{BB962C8B-B14F-4D97-AF65-F5344CB8AC3E}">
        <p14:creationId xmlns:p14="http://schemas.microsoft.com/office/powerpoint/2010/main" val="4084023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02331" y="990600"/>
            <a:ext cx="4457700" cy="1704975"/>
          </a:xfrm>
        </p:spPr>
        <p:txBody>
          <a:bodyPr>
            <a:normAutofit/>
          </a:bodyPr>
          <a:lstStyle/>
          <a:p>
            <a:pPr marL="0" lvl="4" indent="0">
              <a:buNone/>
            </a:pPr>
            <a:r>
              <a:rPr lang="en-US" sz="3600" dirty="0" smtClean="0"/>
              <a:t>discovered </a:t>
            </a:r>
            <a:r>
              <a:rPr lang="en-US" sz="3600" dirty="0"/>
              <a:t>the </a:t>
            </a:r>
            <a:r>
              <a:rPr lang="en-US" sz="3600" dirty="0" smtClean="0"/>
              <a:t>Spectrum</a:t>
            </a:r>
          </a:p>
          <a:p>
            <a:pPr marL="0" lvl="4" indent="0">
              <a:buNone/>
            </a:pPr>
            <a:r>
              <a:rPr lang="en-US" sz="3200" dirty="0" smtClean="0"/>
              <a:t> </a:t>
            </a:r>
            <a:r>
              <a:rPr lang="en-US" sz="3200" dirty="0"/>
              <a:t>(1</a:t>
            </a:r>
            <a:r>
              <a:rPr lang="en-US" sz="3200" baseline="30000" dirty="0"/>
              <a:t>st</a:t>
            </a:r>
            <a:r>
              <a:rPr lang="en-US" sz="3200" dirty="0"/>
              <a:t> color </a:t>
            </a:r>
            <a:r>
              <a:rPr lang="en-US" sz="3200" dirty="0" smtClean="0"/>
              <a:t>wheel)  in </a:t>
            </a:r>
            <a:r>
              <a:rPr lang="en-US" sz="3200" b="1" dirty="0" smtClean="0"/>
              <a:t>1670</a:t>
            </a:r>
            <a:endParaRPr lang="en-US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20" y="2590800"/>
            <a:ext cx="308610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239000" cy="944562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Sir Isaac Newton</a:t>
            </a:r>
          </a:p>
        </p:txBody>
      </p:sp>
      <p:pic>
        <p:nvPicPr>
          <p:cNvPr id="6" name="Picture 2" descr="http://www.biographyonline.net/scientists/images/new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810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675981"/>
            <a:ext cx="4008120" cy="1107996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How?</a:t>
            </a:r>
            <a:endParaRPr lang="en-US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86399" y="178837"/>
            <a:ext cx="3124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https://www.brainpop.com/science/famousscientists/isaacnewton/</a:t>
            </a:r>
          </a:p>
        </p:txBody>
      </p:sp>
    </p:spTree>
    <p:extLst>
      <p:ext uri="{BB962C8B-B14F-4D97-AF65-F5344CB8AC3E}">
        <p14:creationId xmlns:p14="http://schemas.microsoft.com/office/powerpoint/2010/main" val="63723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electron9.phys.utk.edu/phys135d/modules/m10/images/pr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771"/>
            <a:ext cx="5017866" cy="323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chemtrails.cc/blog/wp-content/uploads/2009/01/spect-prism-sm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1" y="3261305"/>
            <a:ext cx="4257640" cy="284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ft Arrow 7"/>
          <p:cNvSpPr/>
          <p:nvPr/>
        </p:nvSpPr>
        <p:spPr bwMode="auto">
          <a:xfrm>
            <a:off x="5259599" y="3452213"/>
            <a:ext cx="1407440" cy="2650317"/>
          </a:xfrm>
          <a:prstGeom prst="lef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tro" pitchFamily="2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10800000">
            <a:off x="4263133" y="4691621"/>
            <a:ext cx="1835993" cy="441719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tro" pitchFamily="2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16200000">
            <a:off x="7157588" y="2775398"/>
            <a:ext cx="1487565" cy="508768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tro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5269602" y="3969235"/>
            <a:ext cx="2528758" cy="891568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>
          <a:xfrm>
            <a:off x="6375489" y="4138093"/>
            <a:ext cx="25429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92D050"/>
                </a:solidFill>
              </a:rPr>
              <a:t>Spectrum</a:t>
            </a:r>
            <a:endParaRPr lang="en-US" sz="4800" b="1" dirty="0"/>
          </a:p>
        </p:txBody>
      </p:sp>
      <p:sp>
        <p:nvSpPr>
          <p:cNvPr id="15" name="Rectangle 14"/>
          <p:cNvSpPr/>
          <p:nvPr/>
        </p:nvSpPr>
        <p:spPr>
          <a:xfrm>
            <a:off x="-1600200" y="213619"/>
            <a:ext cx="5486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/>
            <a:r>
              <a:rPr lang="en-US" sz="3600" dirty="0">
                <a:solidFill>
                  <a:srgbClr val="92D050"/>
                </a:solidFill>
              </a:rPr>
              <a:t>Spectrum: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/>
              <a:t>the separation of visible light bent in different bands of color</a:t>
            </a:r>
          </a:p>
        </p:txBody>
      </p:sp>
    </p:spTree>
    <p:extLst>
      <p:ext uri="{BB962C8B-B14F-4D97-AF65-F5344CB8AC3E}">
        <p14:creationId xmlns:p14="http://schemas.microsoft.com/office/powerpoint/2010/main" val="418583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133600"/>
            <a:ext cx="8610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Where can we find the spectrum/color wheel in </a:t>
            </a:r>
            <a:r>
              <a:rPr lang="en-US" sz="4400" dirty="0" smtClean="0">
                <a:solidFill>
                  <a:srgbClr val="FF0000"/>
                </a:solidFill>
              </a:rPr>
              <a:t>nature or environment?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6964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limate.met.psu.edu/data/frost/images/rainb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954" y="0"/>
            <a:ext cx="68992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planetpals.com/weather/rainb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4036796" cy="271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0275" y="1381036"/>
            <a:ext cx="160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https://www.brainpop.com/science/energy/rainbows/</a:t>
            </a:r>
          </a:p>
        </p:txBody>
      </p:sp>
    </p:spTree>
    <p:extLst>
      <p:ext uri="{BB962C8B-B14F-4D97-AF65-F5344CB8AC3E}">
        <p14:creationId xmlns:p14="http://schemas.microsoft.com/office/powerpoint/2010/main" val="286434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ikitorchesguide.com/wp-content/uploads/2008/10/oil-spill-rainb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183" y="76200"/>
            <a:ext cx="4649393" cy="3498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Picture 4" descr="http://t1.gstatic.com/images?q=tbn:ANd9GcSWgDI_4bvoU9q8H--x9Gb_40HHRvetNBPiT2nb_9SDXLuZOKU9&amp;t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4678834" cy="3504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8563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insidesocal.com/tomhoffarth/soap-bub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95699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http://t2.gstatic.com/images?q=tbn:ANd9GcSUFwN1ZSp55nxEIW4Ua-WmWtq7ATrAOLWl_bNu7RCOHP4nzXiz&amp;t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9527"/>
            <a:ext cx="4741997" cy="355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19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asaw.tripod.com/rainbowparr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0"/>
            <a:ext cx="58959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marketingandadvertisingtips.com/wp-content/uploads/2010/06/parrot_rainbow_lorikeet_2s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352800"/>
            <a:ext cx="44577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cloud.aquaviews.net/wp-content/uploads/2009/08/Rainbow-Parrot-Fis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44635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conurecommunity.com/images/best/pook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56165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80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3"/>
          <p:cNvSpPr>
            <a:spLocks noChangeArrowheads="1" noChangeShapeType="1" noTextEdit="1"/>
          </p:cNvSpPr>
          <p:nvPr/>
        </p:nvSpPr>
        <p:spPr bwMode="auto">
          <a:xfrm>
            <a:off x="609600" y="966651"/>
            <a:ext cx="8229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The Color Wheel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22098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dirty="0">
                <a:latin typeface="Arial" charset="0"/>
              </a:rPr>
              <a:t>The color wheel fits together like a puzzle - each color in a specific place. Being familiar with the</a:t>
            </a:r>
            <a:r>
              <a:rPr lang="en-US" dirty="0">
                <a:latin typeface="Metro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1200" y="2532965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</a:rPr>
              <a:t>color wheel not only </a:t>
            </a:r>
            <a:r>
              <a:rPr lang="en-US" dirty="0" smtClean="0">
                <a:latin typeface="Arial" charset="0"/>
              </a:rPr>
              <a:t> helps </a:t>
            </a:r>
            <a:r>
              <a:rPr lang="en-US" dirty="0">
                <a:latin typeface="Arial" charset="0"/>
              </a:rPr>
              <a:t>you mix colors </a:t>
            </a:r>
            <a:r>
              <a:rPr lang="en-US" dirty="0" smtClean="0">
                <a:latin typeface="Arial" charset="0"/>
              </a:rPr>
              <a:t> when </a:t>
            </a:r>
            <a:r>
              <a:rPr lang="en-US" dirty="0">
                <a:latin typeface="Arial" charset="0"/>
              </a:rPr>
              <a:t>painting, but in  </a:t>
            </a:r>
            <a:r>
              <a:rPr lang="en-US" dirty="0" smtClean="0">
                <a:latin typeface="Arial" charset="0"/>
              </a:rPr>
              <a:t>adding </a:t>
            </a:r>
            <a:r>
              <a:rPr lang="en-US" dirty="0">
                <a:latin typeface="Arial" charset="0"/>
              </a:rPr>
              <a:t>color to 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all your art  </a:t>
            </a:r>
            <a:r>
              <a:rPr lang="en-US" dirty="0" smtClean="0">
                <a:latin typeface="Arial" charset="0"/>
              </a:rPr>
              <a:t>creations</a:t>
            </a:r>
            <a:r>
              <a:rPr lang="en-US" dirty="0">
                <a:latin typeface="Arial" charset="0"/>
              </a:rPr>
              <a:t>.</a:t>
            </a:r>
          </a:p>
        </p:txBody>
      </p:sp>
      <p:pic>
        <p:nvPicPr>
          <p:cNvPr id="5" name="Picture 2" descr="http://www.mens-fashion-tips.com/images/color_wheel_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3352800"/>
            <a:ext cx="3299039" cy="329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40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Today I am…..</a:t>
            </a:r>
          </a:p>
          <a:p>
            <a:r>
              <a:rPr lang="en-US" sz="2400" dirty="0"/>
              <a:t>Drawing in my sketchbook</a:t>
            </a:r>
          </a:p>
          <a:p>
            <a:r>
              <a:rPr lang="en-US" sz="2400" dirty="0" smtClean="0"/>
              <a:t>Reviewing color theory</a:t>
            </a:r>
          </a:p>
          <a:p>
            <a:r>
              <a:rPr lang="en-US" sz="2400" dirty="0" smtClean="0"/>
              <a:t>Adding vocab terms to my sketchbook</a:t>
            </a:r>
            <a:endParaRPr lang="en-US" sz="2400" dirty="0"/>
          </a:p>
          <a:p>
            <a:r>
              <a:rPr lang="en-US" sz="2400" dirty="0" smtClean="0"/>
              <a:t>Drawing and producing my color wheel</a:t>
            </a:r>
            <a:endParaRPr lang="en-US" sz="2400" dirty="0"/>
          </a:p>
          <a:p>
            <a:endParaRPr lang="en-US" sz="2400" dirty="0"/>
          </a:p>
          <a:p>
            <a:r>
              <a:rPr lang="en-US" sz="2400" b="1" u="sng" dirty="0"/>
              <a:t>So That I can…..</a:t>
            </a:r>
          </a:p>
          <a:p>
            <a:r>
              <a:rPr lang="en-US" sz="2400" dirty="0"/>
              <a:t>Develop and build on my drawing skills</a:t>
            </a:r>
          </a:p>
          <a:p>
            <a:r>
              <a:rPr lang="en-US" sz="2400" dirty="0"/>
              <a:t>Know and understand color theory</a:t>
            </a:r>
          </a:p>
          <a:p>
            <a:r>
              <a:rPr lang="en-US" sz="2400" b="1" dirty="0" smtClean="0"/>
              <a:t>Create a color wheel</a:t>
            </a:r>
          </a:p>
          <a:p>
            <a:r>
              <a:rPr lang="en-US" sz="2400" b="1" dirty="0" smtClean="0"/>
              <a:t>Mix and make colors using ONLY the PRIMARY COLORS</a:t>
            </a:r>
            <a:endParaRPr lang="en-US" sz="2400" b="1" dirty="0"/>
          </a:p>
          <a:p>
            <a:endParaRPr lang="en-US" sz="2400" dirty="0"/>
          </a:p>
          <a:p>
            <a:r>
              <a:rPr lang="en-US" sz="2400" b="1" u="sng" dirty="0"/>
              <a:t>I am successful When I…..</a:t>
            </a:r>
          </a:p>
          <a:p>
            <a:r>
              <a:rPr lang="en-US" sz="2400" dirty="0"/>
              <a:t>Draw in my sketchbook for 7 minutes</a:t>
            </a:r>
          </a:p>
          <a:p>
            <a:r>
              <a:rPr lang="en-US" sz="2400" dirty="0"/>
              <a:t>Listen, Learn, and Discuss Color Theory</a:t>
            </a:r>
          </a:p>
          <a:p>
            <a:r>
              <a:rPr lang="en-US" sz="2400" dirty="0" smtClean="0"/>
              <a:t>Create a color wheel with 12 colors using only the 3 primary colors as the foundation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477000" y="304800"/>
            <a:ext cx="24032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Day 2 &amp; 3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0336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304800"/>
            <a:ext cx="731001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Handwriting" pitchFamily="66" charset="0"/>
              </a:rPr>
              <a:t>Primary Colors</a:t>
            </a:r>
            <a:endParaRPr lang="en-US" sz="6600" dirty="0"/>
          </a:p>
        </p:txBody>
      </p:sp>
      <p:sp>
        <p:nvSpPr>
          <p:cNvPr id="4" name="Rectangle 3"/>
          <p:cNvSpPr/>
          <p:nvPr/>
        </p:nvSpPr>
        <p:spPr>
          <a:xfrm>
            <a:off x="533400" y="141715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 dirty="0">
                <a:latin typeface="Arial" charset="0"/>
              </a:rPr>
              <a:t>Primary colors are not mixed from other elements and they generate all other colors</a:t>
            </a:r>
            <a:r>
              <a:rPr lang="en-US" sz="2400" dirty="0" smtClean="0">
                <a:latin typeface="Arial" charset="0"/>
              </a:rPr>
              <a:t>. </a:t>
            </a:r>
            <a:endParaRPr lang="en-US" sz="2400" dirty="0">
              <a:latin typeface="Arial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514" y="2248148"/>
            <a:ext cx="4893686" cy="415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400" y="2743200"/>
            <a:ext cx="2514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>
                <a:solidFill>
                  <a:srgbClr val="FF3300"/>
                </a:solidFill>
                <a:latin typeface="Arial" charset="0"/>
              </a:rPr>
              <a:t>Red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>
                <a:solidFill>
                  <a:srgbClr val="FFFF00"/>
                </a:solidFill>
                <a:latin typeface="Arial" charset="0"/>
              </a:rPr>
              <a:t>Yellow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>
                <a:solidFill>
                  <a:srgbClr val="0070C0"/>
                </a:solidFill>
                <a:latin typeface="Arial" charset="0"/>
              </a:rPr>
              <a:t>Blue</a:t>
            </a:r>
          </a:p>
        </p:txBody>
      </p:sp>
    </p:spTree>
    <p:extLst>
      <p:ext uri="{BB962C8B-B14F-4D97-AF65-F5344CB8AC3E}">
        <p14:creationId xmlns:p14="http://schemas.microsoft.com/office/powerpoint/2010/main" val="299675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6506" y="228600"/>
            <a:ext cx="835837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Handwriting" pitchFamily="66" charset="0"/>
              </a:rPr>
              <a:t>Secondary Colors</a:t>
            </a:r>
            <a:endParaRPr lang="en-US" sz="6600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93059" y="1336596"/>
            <a:ext cx="8269941" cy="133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effectLst/>
                <a:latin typeface="Arial" charset="0"/>
              </a:rPr>
              <a:t>By mixing two primary colors, a secondary color </a:t>
            </a:r>
            <a:r>
              <a:rPr lang="en-US" sz="2800" dirty="0" smtClean="0">
                <a:effectLst/>
                <a:latin typeface="Arial" charset="0"/>
              </a:rPr>
              <a:t>is created</a:t>
            </a:r>
            <a:r>
              <a:rPr lang="en-US" dirty="0">
                <a:effectLst/>
                <a:latin typeface="Arial" charset="0"/>
              </a:rPr>
              <a:t>.</a:t>
            </a:r>
          </a:p>
          <a:p>
            <a:pPr marL="342900" indent="-342900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394871"/>
            <a:ext cx="5257800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0000"/>
                </a:solidFill>
                <a:latin typeface="Arial" charset="0"/>
              </a:rPr>
              <a:t>Red</a:t>
            </a:r>
            <a:r>
              <a:rPr lang="en-US" sz="28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2800" dirty="0">
                <a:latin typeface="Arial" charset="0"/>
              </a:rPr>
              <a:t>+</a:t>
            </a:r>
            <a:r>
              <a:rPr lang="en-US" sz="28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charset="0"/>
              </a:rPr>
              <a:t>Yellow</a:t>
            </a:r>
            <a:r>
              <a:rPr lang="en-US" sz="28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2800" dirty="0">
                <a:latin typeface="Arial" charset="0"/>
              </a:rPr>
              <a:t>=</a:t>
            </a:r>
            <a:r>
              <a:rPr lang="en-US" sz="2800" dirty="0">
                <a:solidFill>
                  <a:srgbClr val="FF9900"/>
                </a:solidFill>
                <a:latin typeface="Arial" charset="0"/>
              </a:rPr>
              <a:t> Orange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  <a:latin typeface="Arial" charset="0"/>
              </a:rPr>
              <a:t>Yellow</a:t>
            </a:r>
            <a:r>
              <a:rPr lang="en-US" sz="28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2800" dirty="0">
                <a:latin typeface="Arial" charset="0"/>
              </a:rPr>
              <a:t>+</a:t>
            </a:r>
            <a:r>
              <a:rPr lang="en-US" sz="2800" dirty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Arial" charset="0"/>
              </a:rPr>
              <a:t>Blue</a:t>
            </a:r>
            <a:r>
              <a:rPr lang="en-US" sz="2800" dirty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sz="2800" dirty="0">
                <a:latin typeface="Arial" charset="0"/>
              </a:rPr>
              <a:t>=</a:t>
            </a:r>
            <a:r>
              <a:rPr lang="en-US" sz="2800" dirty="0">
                <a:solidFill>
                  <a:srgbClr val="009900"/>
                </a:solidFill>
                <a:latin typeface="Arial" charset="0"/>
              </a:rPr>
              <a:t> Green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70C0"/>
                </a:solidFill>
                <a:latin typeface="Arial" charset="0"/>
              </a:rPr>
              <a:t>Blue</a:t>
            </a:r>
            <a:r>
              <a:rPr lang="en-US" sz="2800" dirty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sz="2800" dirty="0">
                <a:latin typeface="Arial" charset="0"/>
              </a:rPr>
              <a:t>+</a:t>
            </a:r>
            <a:r>
              <a:rPr lang="en-US" sz="2800" dirty="0">
                <a:solidFill>
                  <a:srgbClr val="9900CC"/>
                </a:solidFill>
                <a:latin typeface="Arial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Red</a:t>
            </a:r>
            <a:r>
              <a:rPr lang="en-US" sz="2800" dirty="0">
                <a:solidFill>
                  <a:srgbClr val="9900CC"/>
                </a:solidFill>
                <a:latin typeface="Arial" charset="0"/>
              </a:rPr>
              <a:t> </a:t>
            </a:r>
            <a:r>
              <a:rPr lang="en-US" sz="2800" dirty="0">
                <a:latin typeface="Arial" charset="0"/>
              </a:rPr>
              <a:t>=</a:t>
            </a:r>
            <a:r>
              <a:rPr lang="en-US" sz="2800" dirty="0">
                <a:solidFill>
                  <a:srgbClr val="9900CC"/>
                </a:solidFill>
                <a:latin typeface="Arial" charset="0"/>
              </a:rPr>
              <a:t> Purple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184" y="2209800"/>
            <a:ext cx="4672443" cy="400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24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2069"/>
            <a:ext cx="78870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Handwriting" pitchFamily="66" charset="0"/>
              </a:rPr>
              <a:t>Tertiary Colors</a:t>
            </a:r>
            <a:endParaRPr lang="en-US" sz="7200" dirty="0"/>
          </a:p>
        </p:txBody>
      </p:sp>
      <p:sp>
        <p:nvSpPr>
          <p:cNvPr id="9" name="Rectangle 8"/>
          <p:cNvSpPr/>
          <p:nvPr/>
        </p:nvSpPr>
        <p:spPr>
          <a:xfrm>
            <a:off x="76200" y="2819400"/>
            <a:ext cx="2667000" cy="14997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1524000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latin typeface="Arial" charset="0"/>
              </a:rPr>
              <a:t>Intermediate, or Tertiary, colors are created by </a:t>
            </a:r>
            <a:r>
              <a:rPr lang="en-US" sz="2800" dirty="0" smtClean="0">
                <a:latin typeface="Arial" charset="0"/>
              </a:rPr>
              <a:t>mixing a </a:t>
            </a:r>
            <a:r>
              <a:rPr lang="en-US" sz="2800" dirty="0">
                <a:latin typeface="Arial" charset="0"/>
              </a:rPr>
              <a:t>primary and a secondary.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76200" y="2863287"/>
            <a:ext cx="28194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FF3300"/>
                </a:solidFill>
                <a:latin typeface="Metro" pitchFamily="2" charset="0"/>
              </a:defRPr>
            </a:lvl1pPr>
            <a:lvl2pPr marL="742950" indent="-285750">
              <a:defRPr sz="3200">
                <a:solidFill>
                  <a:srgbClr val="FF3300"/>
                </a:solidFill>
                <a:latin typeface="Metro" pitchFamily="2" charset="0"/>
              </a:defRPr>
            </a:lvl2pPr>
            <a:lvl3pPr marL="1143000" indent="-228600">
              <a:defRPr sz="3200">
                <a:solidFill>
                  <a:srgbClr val="FF3300"/>
                </a:solidFill>
                <a:latin typeface="Metro" pitchFamily="2" charset="0"/>
              </a:defRPr>
            </a:lvl3pPr>
            <a:lvl4pPr marL="1600200" indent="-228600">
              <a:defRPr sz="3200">
                <a:solidFill>
                  <a:srgbClr val="FF3300"/>
                </a:solidFill>
                <a:latin typeface="Metro" pitchFamily="2" charset="0"/>
              </a:defRPr>
            </a:lvl4pPr>
            <a:lvl5pPr marL="2057400" indent="-228600">
              <a:defRPr sz="3200">
                <a:solidFill>
                  <a:srgbClr val="FF3300"/>
                </a:solidFill>
                <a:latin typeface="Metr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Metr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Metr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Metr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Metro" pitchFamily="2" charset="0"/>
              </a:defRPr>
            </a:lvl9pPr>
          </a:lstStyle>
          <a:p>
            <a:pPr>
              <a:buFontTx/>
              <a:buChar char="•"/>
            </a:pPr>
            <a:r>
              <a:rPr lang="en-US" sz="2800" b="1" dirty="0">
                <a:solidFill>
                  <a:srgbClr val="FF6600"/>
                </a:solidFill>
                <a:effectLst/>
                <a:latin typeface="Arial" charset="0"/>
              </a:rPr>
              <a:t>red-orange</a:t>
            </a:r>
          </a:p>
          <a:p>
            <a:pPr>
              <a:buFontTx/>
              <a:buChar char="•"/>
            </a:pPr>
            <a:r>
              <a:rPr lang="en-US" sz="2800" b="1" dirty="0">
                <a:solidFill>
                  <a:srgbClr val="FFCC00"/>
                </a:solidFill>
                <a:effectLst/>
                <a:latin typeface="Arial" charset="0"/>
              </a:rPr>
              <a:t>yellow-orange</a:t>
            </a:r>
            <a:endParaRPr lang="en-US" sz="2800" b="1" dirty="0">
              <a:effectLst/>
              <a:latin typeface="Arial" charset="0"/>
            </a:endParaRPr>
          </a:p>
          <a:p>
            <a:pPr>
              <a:buFontTx/>
              <a:buChar char="•"/>
            </a:pPr>
            <a:r>
              <a:rPr lang="en-US" sz="2800" b="1" dirty="0">
                <a:solidFill>
                  <a:srgbClr val="99FF33"/>
                </a:solidFill>
                <a:effectLst/>
                <a:latin typeface="Arial" charset="0"/>
              </a:rPr>
              <a:t>yellow-green</a:t>
            </a:r>
          </a:p>
          <a:p>
            <a:pPr>
              <a:spcBef>
                <a:spcPct val="50000"/>
              </a:spcBef>
            </a:pPr>
            <a:endParaRPr lang="en-US" dirty="0"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34201" y="2971800"/>
            <a:ext cx="2133600" cy="1447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830990" y="2971800"/>
            <a:ext cx="2340021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FF3300"/>
                </a:solidFill>
                <a:latin typeface="Metro" pitchFamily="2" charset="0"/>
              </a:defRPr>
            </a:lvl1pPr>
            <a:lvl2pPr marL="742950" indent="-285750">
              <a:defRPr sz="3200">
                <a:solidFill>
                  <a:srgbClr val="FF3300"/>
                </a:solidFill>
                <a:latin typeface="Metro" pitchFamily="2" charset="0"/>
              </a:defRPr>
            </a:lvl2pPr>
            <a:lvl3pPr marL="1143000" indent="-228600">
              <a:defRPr sz="3200">
                <a:solidFill>
                  <a:srgbClr val="FF3300"/>
                </a:solidFill>
                <a:latin typeface="Metro" pitchFamily="2" charset="0"/>
              </a:defRPr>
            </a:lvl3pPr>
            <a:lvl4pPr marL="1600200" indent="-228600">
              <a:defRPr sz="3200">
                <a:solidFill>
                  <a:srgbClr val="FF3300"/>
                </a:solidFill>
                <a:latin typeface="Metro" pitchFamily="2" charset="0"/>
              </a:defRPr>
            </a:lvl4pPr>
            <a:lvl5pPr marL="2057400" indent="-228600">
              <a:defRPr sz="3200">
                <a:solidFill>
                  <a:srgbClr val="FF3300"/>
                </a:solidFill>
                <a:latin typeface="Metr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Metr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Metr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Metr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Metro" pitchFamily="2" charset="0"/>
              </a:defRPr>
            </a:lvl9pPr>
          </a:lstStyle>
          <a:p>
            <a:pPr>
              <a:buFontTx/>
              <a:buChar char="•"/>
            </a:pPr>
            <a:r>
              <a:rPr lang="en-US" sz="2800" b="1" dirty="0">
                <a:solidFill>
                  <a:srgbClr val="006666"/>
                </a:solidFill>
                <a:effectLst/>
                <a:latin typeface="Arial" charset="0"/>
              </a:rPr>
              <a:t>blue-green</a:t>
            </a:r>
          </a:p>
          <a:p>
            <a:pPr>
              <a:buFontTx/>
              <a:buChar char="•"/>
            </a:pPr>
            <a:r>
              <a:rPr lang="en-US" sz="2800" b="1" dirty="0">
                <a:solidFill>
                  <a:srgbClr val="6600CC"/>
                </a:solidFill>
                <a:effectLst/>
                <a:latin typeface="Arial" charset="0"/>
              </a:rPr>
              <a:t>blue-purple</a:t>
            </a:r>
          </a:p>
          <a:p>
            <a:pPr>
              <a:buFontTx/>
              <a:buChar char="•"/>
            </a:pPr>
            <a:r>
              <a:rPr lang="en-US" sz="2800" b="1" dirty="0">
                <a:solidFill>
                  <a:srgbClr val="CC3399"/>
                </a:solidFill>
                <a:effectLst/>
                <a:latin typeface="Arial" charset="0"/>
              </a:rPr>
              <a:t>red-purple</a:t>
            </a:r>
            <a:endParaRPr lang="en-US" sz="2800" b="1" dirty="0">
              <a:effectLst/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dirty="0"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09" b="28324"/>
          <a:stretch/>
        </p:blipFill>
        <p:spPr>
          <a:xfrm>
            <a:off x="2743200" y="2667000"/>
            <a:ext cx="3984580" cy="330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6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6168" y="609600"/>
            <a:ext cx="613167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We have a problem!</a:t>
            </a:r>
          </a:p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 must have </a:t>
            </a:r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12</a:t>
            </a:r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colors in total</a:t>
            </a:r>
          </a:p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 order to make a color wheel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7518" y="2967335"/>
            <a:ext cx="84689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 the moment we only have 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colors</a:t>
            </a:r>
            <a:endParaRPr lang="en-US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985" y="4114800"/>
            <a:ext cx="89050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Can you create the other 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colors?</a:t>
            </a:r>
          </a:p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Let’s find out!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157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011" y="618308"/>
            <a:ext cx="838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What Happens when you mix primary colors?</a:t>
            </a:r>
            <a:endParaRPr lang="en-US" sz="3600" b="1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675" y="2762917"/>
            <a:ext cx="4457700" cy="378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eft Arrow 5"/>
          <p:cNvSpPr/>
          <p:nvPr/>
        </p:nvSpPr>
        <p:spPr>
          <a:xfrm rot="21063181">
            <a:off x="4542785" y="2895600"/>
            <a:ext cx="2772415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18164911">
            <a:off x="5238886" y="3974025"/>
            <a:ext cx="2772415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68988" y="1516439"/>
            <a:ext cx="1752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Mix primary colors and the </a:t>
            </a:r>
          </a:p>
          <a:p>
            <a:r>
              <a:rPr lang="en-US" dirty="0" smtClean="0"/>
              <a:t>New color will be placed in </a:t>
            </a:r>
          </a:p>
          <a:p>
            <a:r>
              <a:rPr lang="en-US" dirty="0" smtClean="0"/>
              <a:t>The square shape where it says </a:t>
            </a:r>
          </a:p>
          <a:p>
            <a:r>
              <a:rPr lang="en-US" dirty="0" smtClean="0"/>
              <a:t>Secondary.  *Only in the square</a:t>
            </a:r>
          </a:p>
          <a:p>
            <a:r>
              <a:rPr lang="en-US" dirty="0" smtClean="0"/>
              <a:t>That is in between those two colors</a:t>
            </a:r>
          </a:p>
          <a:p>
            <a:r>
              <a:rPr lang="en-US" dirty="0" smtClean="0"/>
              <a:t>mixed</a:t>
            </a:r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 rot="19683343">
            <a:off x="5253574" y="3299366"/>
            <a:ext cx="2359476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65979" y="3702860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Left Arrow 11"/>
          <p:cNvSpPr/>
          <p:nvPr/>
        </p:nvSpPr>
        <p:spPr>
          <a:xfrm rot="13598135">
            <a:off x="770907" y="4136569"/>
            <a:ext cx="2772415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10534182">
            <a:off x="1347017" y="3042697"/>
            <a:ext cx="2772415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 rot="11822100">
            <a:off x="848174" y="3423353"/>
            <a:ext cx="2359476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 rot="12498870">
            <a:off x="3105735" y="5706570"/>
            <a:ext cx="1231547" cy="3167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 rot="19979070">
            <a:off x="4240366" y="5725017"/>
            <a:ext cx="1186590" cy="3145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7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4672443" cy="400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eft Arrow 2"/>
          <p:cNvSpPr/>
          <p:nvPr/>
        </p:nvSpPr>
        <p:spPr>
          <a:xfrm rot="18318151">
            <a:off x="5395992" y="2047041"/>
            <a:ext cx="1732533" cy="2331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 rot="20663104">
            <a:off x="4511774" y="1509560"/>
            <a:ext cx="2192340" cy="2545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 rot="19668698">
            <a:off x="5027909" y="1638037"/>
            <a:ext cx="2192340" cy="2545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8658" y="152399"/>
            <a:ext cx="8967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How do you create a tertiary color?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82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441010"/>
            <a:ext cx="6024562" cy="50263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09" b="28324"/>
          <a:stretch/>
        </p:blipFill>
        <p:spPr>
          <a:xfrm>
            <a:off x="4783183" y="3616399"/>
            <a:ext cx="2231980" cy="185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1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and paint your own color wheel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2058" y="1524000"/>
            <a:ext cx="41526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1.) BE CREATIVE (no simple circles or shapes)</a:t>
            </a:r>
          </a:p>
          <a:p>
            <a:r>
              <a:rPr lang="en-US" dirty="0" smtClean="0"/>
              <a:t>2.) Draw your design in pencil first</a:t>
            </a:r>
          </a:p>
          <a:p>
            <a:r>
              <a:rPr lang="en-US" dirty="0" smtClean="0"/>
              <a:t>3.) Make sure you have all 12 colors </a:t>
            </a:r>
          </a:p>
          <a:p>
            <a:r>
              <a:rPr lang="en-US" dirty="0" smtClean="0"/>
              <a:t>4.) You have one week to create your design</a:t>
            </a:r>
            <a:endParaRPr lang="en-US" dirty="0"/>
          </a:p>
        </p:txBody>
      </p:sp>
      <p:pic>
        <p:nvPicPr>
          <p:cNvPr id="1026" name="Picture 2" descr="color wheel animals - Google 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28575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reative color wheel- Middle school drew a creative color wheel 1st semester.  High School did not, but I would rather see HS do something like this or another black and white painting where they could insert it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44" y="3429000"/>
            <a:ext cx="42862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73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6461" y="366219"/>
            <a:ext cx="64059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WE DID IT!!</a:t>
            </a:r>
          </a:p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Now we have 12 colors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09" b="28324"/>
          <a:stretch/>
        </p:blipFill>
        <p:spPr>
          <a:xfrm>
            <a:off x="1824964" y="2113171"/>
            <a:ext cx="5528913" cy="458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♥love this concept for a color wheel, very beautiful and well done♥ creative color wheel designs | creative color wheel by TheGingerHasSpoken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"/>
            <a:ext cx="5372100" cy="645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32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81000"/>
            <a:ext cx="7620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Today I am…..</a:t>
            </a:r>
          </a:p>
          <a:p>
            <a:r>
              <a:rPr lang="en-US" sz="2400" dirty="0"/>
              <a:t>Drawing in my sketchbook</a:t>
            </a:r>
          </a:p>
          <a:p>
            <a:r>
              <a:rPr lang="en-US" sz="2400" dirty="0" smtClean="0"/>
              <a:t>Discussing the importance of complementary colors</a:t>
            </a:r>
          </a:p>
          <a:p>
            <a:r>
              <a:rPr lang="en-US" sz="2400" dirty="0" smtClean="0"/>
              <a:t>Creating preliminary sketches of animals</a:t>
            </a:r>
            <a:endParaRPr lang="en-US" sz="2400" dirty="0"/>
          </a:p>
          <a:p>
            <a:endParaRPr lang="en-US" sz="2400" dirty="0"/>
          </a:p>
          <a:p>
            <a:r>
              <a:rPr lang="en-US" sz="2400" b="1" u="sng" dirty="0"/>
              <a:t>So That I can…..</a:t>
            </a:r>
          </a:p>
          <a:p>
            <a:r>
              <a:rPr lang="en-US" sz="2400" dirty="0"/>
              <a:t>Develop and build on my drawing skills</a:t>
            </a:r>
          </a:p>
          <a:p>
            <a:r>
              <a:rPr lang="en-US" sz="2400" dirty="0"/>
              <a:t>Know and understand color theory</a:t>
            </a:r>
          </a:p>
          <a:p>
            <a:r>
              <a:rPr lang="en-US" sz="2400" b="1" dirty="0"/>
              <a:t>Visualize and generate ideas for creating works of art</a:t>
            </a:r>
          </a:p>
          <a:p>
            <a:endParaRPr lang="en-US" sz="2400" dirty="0"/>
          </a:p>
          <a:p>
            <a:r>
              <a:rPr lang="en-US" sz="2400" b="1" u="sng" dirty="0"/>
              <a:t>I am successful When I…..</a:t>
            </a:r>
          </a:p>
          <a:p>
            <a:r>
              <a:rPr lang="en-US" sz="2400" dirty="0"/>
              <a:t>Draw in my sketchbook for 7 minutes</a:t>
            </a:r>
          </a:p>
          <a:p>
            <a:r>
              <a:rPr lang="en-US" sz="2400" dirty="0"/>
              <a:t>Listen, Learn, and Discuss Color Theory</a:t>
            </a:r>
          </a:p>
          <a:p>
            <a:r>
              <a:rPr lang="en-US" sz="2400" dirty="0"/>
              <a:t>Generate ideas for my </a:t>
            </a:r>
            <a:r>
              <a:rPr lang="en-US" sz="2400" dirty="0" smtClean="0"/>
              <a:t>COMPLEMENTARY COLORED animal portrait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705600" y="457200"/>
            <a:ext cx="970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Day 4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4007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7924145" cy="594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1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lor whe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"/>
            <a:ext cx="4171950" cy="556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38800" y="595342"/>
            <a:ext cx="286328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Critique this piece</a:t>
            </a:r>
          </a:p>
          <a:p>
            <a:endParaRPr lang="en-US" sz="3200" dirty="0"/>
          </a:p>
          <a:p>
            <a:pPr marL="342900" indent="-342900">
              <a:buAutoNum type="arabicParenR"/>
            </a:pPr>
            <a:r>
              <a:rPr lang="en-US" sz="3200" dirty="0" smtClean="0"/>
              <a:t>DESCRIBE</a:t>
            </a:r>
          </a:p>
          <a:p>
            <a:pPr marL="342900" indent="-342900">
              <a:buAutoNum type="arabicParenR"/>
            </a:pPr>
            <a:endParaRPr lang="en-US" sz="3200" dirty="0"/>
          </a:p>
          <a:p>
            <a:pPr marL="342900" indent="-342900">
              <a:buAutoNum type="arabicParenR"/>
            </a:pPr>
            <a:r>
              <a:rPr lang="en-US" sz="3200" dirty="0" smtClean="0"/>
              <a:t>ANAYLZE</a:t>
            </a:r>
          </a:p>
          <a:p>
            <a:pPr marL="342900" indent="-342900">
              <a:buAutoNum type="arabicParenR"/>
            </a:pPr>
            <a:endParaRPr lang="en-US" sz="3200" dirty="0"/>
          </a:p>
          <a:p>
            <a:pPr marL="342900" indent="-342900">
              <a:buAutoNum type="arabicParenR"/>
            </a:pPr>
            <a:r>
              <a:rPr lang="en-US" sz="3200" dirty="0" smtClean="0"/>
              <a:t>INTERPRET</a:t>
            </a:r>
          </a:p>
          <a:p>
            <a:pPr marL="342900" indent="-342900">
              <a:buAutoNum type="arabicParenR"/>
            </a:pPr>
            <a:endParaRPr lang="en-US" sz="3200" dirty="0"/>
          </a:p>
          <a:p>
            <a:pPr marL="342900" indent="-342900">
              <a:buAutoNum type="arabicParenR"/>
            </a:pPr>
            <a:r>
              <a:rPr lang="en-US" sz="3200" dirty="0" smtClean="0"/>
              <a:t>JUDGE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261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89271"/>
            <a:ext cx="4953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/>
              <a:t>Draw at least 4 different animals OR</a:t>
            </a:r>
          </a:p>
          <a:p>
            <a:r>
              <a:rPr lang="en-US" sz="2000" b="1" dirty="0"/>
              <a:t>4 different types of the same animal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/>
              <a:t>Show your peers at your table and </a:t>
            </a:r>
          </a:p>
          <a:p>
            <a:r>
              <a:rPr lang="en-US" sz="2000" b="1" dirty="0" smtClean="0"/>
              <a:t>decide </a:t>
            </a:r>
            <a:r>
              <a:rPr lang="en-US" sz="2000" b="1" dirty="0"/>
              <a:t>which animal you should produce on </a:t>
            </a:r>
          </a:p>
          <a:p>
            <a:r>
              <a:rPr lang="en-US" sz="2000" b="1" dirty="0" smtClean="0"/>
              <a:t>your </a:t>
            </a:r>
            <a:r>
              <a:rPr lang="en-US" sz="2000" b="1" dirty="0"/>
              <a:t>final paper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/>
              <a:t>Draw at least one animal on your final paper</a:t>
            </a:r>
          </a:p>
          <a:p>
            <a:r>
              <a:rPr lang="en-US" sz="2000" b="1" dirty="0" smtClean="0"/>
              <a:t>with </a:t>
            </a:r>
            <a:r>
              <a:rPr lang="en-US" sz="2000" b="1" dirty="0"/>
              <a:t>pencil, Use the entire space of your canvas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/>
              <a:t>**You can create more than one animal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/>
              <a:t>**You can draw objects in the background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/>
              <a:t>After your animal is drawn divide your artwork </a:t>
            </a:r>
            <a:r>
              <a:rPr lang="en-US" sz="2000" b="1" dirty="0" smtClean="0"/>
              <a:t>into </a:t>
            </a:r>
            <a:r>
              <a:rPr lang="en-US" sz="2000" b="1" dirty="0"/>
              <a:t>smaller shapes using a ruler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/>
              <a:t>***Each shape with have a tint or shade of </a:t>
            </a:r>
            <a:r>
              <a:rPr lang="en-US" sz="2000" b="1" dirty="0" smtClean="0"/>
              <a:t>your selected </a:t>
            </a:r>
            <a:r>
              <a:rPr lang="en-US" sz="2000" b="1" dirty="0"/>
              <a:t>complementary colors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/>
              <a:t>**Watch your craftsmanship when drawing and </a:t>
            </a:r>
            <a:r>
              <a:rPr lang="en-US" sz="2000" b="1" dirty="0" smtClean="0"/>
              <a:t>applying </a:t>
            </a:r>
            <a:r>
              <a:rPr lang="en-US" sz="2000" b="1" dirty="0"/>
              <a:t>lines </a:t>
            </a:r>
            <a:r>
              <a:rPr lang="en-US" sz="2000" b="1" dirty="0">
                <a:sym typeface="Wingdings" panose="05000000000000000000" pitchFamily="2" charset="2"/>
              </a:rPr>
              <a:t></a:t>
            </a:r>
            <a:endParaRPr lang="en-US" sz="2000" b="1" dirty="0"/>
          </a:p>
        </p:txBody>
      </p:sp>
      <p:pic>
        <p:nvPicPr>
          <p:cNvPr id="3" name="Picture 2" descr="Tundra &lt;strong&gt;animals&lt;/strong&gt; by shamashin on DeviantAr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2400"/>
            <a:ext cx="3502652" cy="468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685800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Example of </a:t>
            </a:r>
            <a:r>
              <a:rPr lang="en-US" sz="2800" b="1" dirty="0"/>
              <a:t>taking </a:t>
            </a:r>
            <a:r>
              <a:rPr lang="en-US" sz="2800" b="1" dirty="0" smtClean="0"/>
              <a:t>up the entire SPACE of a </a:t>
            </a:r>
            <a:r>
              <a:rPr lang="en-US" sz="2800" b="1" dirty="0"/>
              <a:t>canvas!</a:t>
            </a:r>
          </a:p>
        </p:txBody>
      </p:sp>
      <p:pic>
        <p:nvPicPr>
          <p:cNvPr id="3" name="Picture 2" descr="Arctic Wolf :Sight Measurement by CelticMagician on DeviantAr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8361914" cy="471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1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nkinhhschem - Mrs. T's Organic Chemist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04800"/>
            <a:ext cx="6318873" cy="612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5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28850"/>
            <a:ext cx="4495800" cy="33718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514600"/>
            <a:ext cx="3733800" cy="280035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Complementary Colored Animal Portrait</a:t>
            </a:r>
            <a:br>
              <a:rPr lang="en-US" dirty="0" smtClean="0"/>
            </a:br>
            <a:r>
              <a:rPr lang="en-US" dirty="0" smtClean="0"/>
              <a:t>Student examples: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10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-media-cache-ak0.pinimg.com/736x/f6/f0/cc/f6f0cc93f0da044826795a0319e376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5958898" cy="595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03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1"/>
            <a:ext cx="838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Today I am…..</a:t>
            </a:r>
          </a:p>
          <a:p>
            <a:r>
              <a:rPr lang="en-US" sz="2400" dirty="0"/>
              <a:t>Drawing in my sketchbook</a:t>
            </a:r>
          </a:p>
          <a:p>
            <a:r>
              <a:rPr lang="en-US" sz="2400" dirty="0"/>
              <a:t>Discussing the importance of complementary colors</a:t>
            </a:r>
          </a:p>
          <a:p>
            <a:r>
              <a:rPr lang="en-US" sz="2400" dirty="0" smtClean="0"/>
              <a:t>Producing complementary colored animal portraits</a:t>
            </a:r>
            <a:endParaRPr lang="en-US" sz="2400" dirty="0"/>
          </a:p>
          <a:p>
            <a:endParaRPr lang="en-US" sz="2400" dirty="0"/>
          </a:p>
          <a:p>
            <a:r>
              <a:rPr lang="en-US" sz="2400" b="1" u="sng" dirty="0"/>
              <a:t>So That I can…..</a:t>
            </a:r>
          </a:p>
          <a:p>
            <a:r>
              <a:rPr lang="en-US" sz="2400" dirty="0"/>
              <a:t>Develop and build on my drawing skills</a:t>
            </a:r>
          </a:p>
          <a:p>
            <a:r>
              <a:rPr lang="en-US" sz="2400" dirty="0"/>
              <a:t>Know and understand color theory</a:t>
            </a:r>
          </a:p>
          <a:p>
            <a:r>
              <a:rPr lang="en-US" sz="2400" b="1" dirty="0" smtClean="0"/>
              <a:t>Produce artwork using the elements and principles of design</a:t>
            </a:r>
          </a:p>
          <a:p>
            <a:r>
              <a:rPr lang="en-US" sz="2400" b="1" dirty="0" smtClean="0"/>
              <a:t>Mix and create VALUES of color</a:t>
            </a:r>
            <a:endParaRPr lang="en-US" sz="2400" b="1" dirty="0"/>
          </a:p>
          <a:p>
            <a:endParaRPr lang="en-US" sz="2400" dirty="0"/>
          </a:p>
          <a:p>
            <a:r>
              <a:rPr lang="en-US" sz="2400" b="1" u="sng" dirty="0"/>
              <a:t>I am successful When I…..</a:t>
            </a:r>
          </a:p>
          <a:p>
            <a:r>
              <a:rPr lang="en-US" sz="2400" dirty="0"/>
              <a:t>Draw in my sketchbook for 7 minutes</a:t>
            </a:r>
          </a:p>
          <a:p>
            <a:r>
              <a:rPr lang="en-US" sz="2400" dirty="0"/>
              <a:t>Listen, Learn, and Discuss Color Theory</a:t>
            </a:r>
          </a:p>
          <a:p>
            <a:r>
              <a:rPr lang="en-US" sz="2400" dirty="0" smtClean="0"/>
              <a:t>Produce a COMPLEMENTARY </a:t>
            </a:r>
            <a:r>
              <a:rPr lang="en-US" sz="2400" dirty="0"/>
              <a:t>COLORED animal </a:t>
            </a:r>
            <a:r>
              <a:rPr lang="en-US" sz="2400" dirty="0" smtClean="0"/>
              <a:t>portrait by mixing paint and creating value and different intensities of a hue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629400" y="304800"/>
            <a:ext cx="1757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DAY 5 &amp; 8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7778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9"/>
          <p:cNvSpPr>
            <a:spLocks noGrp="1" noChangeArrowheads="1" noChangeShapeType="1" noTextEdit="1"/>
          </p:cNvSpPr>
          <p:nvPr>
            <p:ph type="ctrTitle"/>
          </p:nvPr>
        </p:nvSpPr>
        <p:spPr bwMode="auto">
          <a:xfrm>
            <a:off x="762000" y="1232647"/>
            <a:ext cx="7696200" cy="1191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Color Theory</a:t>
            </a:r>
          </a:p>
        </p:txBody>
      </p:sp>
      <p:pic>
        <p:nvPicPr>
          <p:cNvPr id="1026" name="Picture 2" descr="Color wheel as a dozen multi-colored leaves Stock Photo - 99314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90800"/>
            <a:ext cx="4038600" cy="4038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4196443" y="4137175"/>
            <a:ext cx="990600" cy="10117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7" descr="C:\WINDOWS\Desktop\wheel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443" y="4169833"/>
            <a:ext cx="990600" cy="8805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56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1676400"/>
          </a:xfrm>
        </p:spPr>
        <p:txBody>
          <a:bodyPr>
            <a:normAutofit/>
          </a:bodyPr>
          <a:lstStyle/>
          <a:p>
            <a:r>
              <a:rPr lang="en-US" sz="2800" b="1" dirty="0"/>
              <a:t>Definition:</a:t>
            </a:r>
            <a:r>
              <a:rPr lang="en-US" sz="2800" dirty="0"/>
              <a:t>(</a:t>
            </a:r>
            <a:r>
              <a:rPr lang="en-US" sz="2800" b="1" i="1" dirty="0"/>
              <a:t>noun</a:t>
            </a:r>
            <a:r>
              <a:rPr lang="en-US" sz="2800" dirty="0"/>
              <a:t>) - Color is the element of art that is produced when light, striking an object, is reflected back to the eye.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endParaRPr lang="en-US" dirty="0"/>
          </a:p>
        </p:txBody>
      </p:sp>
      <p:sp>
        <p:nvSpPr>
          <p:cNvPr id="4" name="WordArt 4"/>
          <p:cNvSpPr txBox="1">
            <a:spLocks noChangeArrowheads="1" noChangeShapeType="1" noTextEdit="1"/>
          </p:cNvSpPr>
          <p:nvPr/>
        </p:nvSpPr>
        <p:spPr bwMode="auto">
          <a:xfrm>
            <a:off x="2438400" y="674916"/>
            <a:ext cx="4800600" cy="7620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Color?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 Black"/>
            </a:endParaRPr>
          </a:p>
        </p:txBody>
      </p:sp>
      <p:pic>
        <p:nvPicPr>
          <p:cNvPr id="1026" name="Picture 2" descr="http://goodwlpaper.info/wp-content/uploads/2011/11/light-in-the-darkn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293" y="2971800"/>
            <a:ext cx="6678707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8941" y="4386590"/>
            <a:ext cx="1066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Image Credits</a:t>
            </a:r>
            <a:endParaRPr lang="en-US" sz="1050" dirty="0"/>
          </a:p>
        </p:txBody>
      </p:sp>
      <p:sp>
        <p:nvSpPr>
          <p:cNvPr id="7" name="Rectangle 6"/>
          <p:cNvSpPr/>
          <p:nvPr/>
        </p:nvSpPr>
        <p:spPr>
          <a:xfrm>
            <a:off x="237565" y="4648200"/>
            <a:ext cx="9054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3"/>
              </a:rPr>
              <a:t>http://goodwlpaper.info/wp-content/uploads/2011/11/light-in-the-darkness.jpg</a:t>
            </a:r>
            <a:endParaRPr lang="en-US" sz="8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95743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924800" cy="1143000"/>
          </a:xfrm>
        </p:spPr>
        <p:txBody>
          <a:bodyPr/>
          <a:lstStyle/>
          <a:p>
            <a:pPr algn="ctr"/>
            <a:r>
              <a:rPr lang="en-US" sz="4000" b="1" dirty="0"/>
              <a:t>There are </a:t>
            </a:r>
            <a:r>
              <a:rPr lang="en-US" sz="4000" b="1" dirty="0">
                <a:solidFill>
                  <a:srgbClr val="FF0000"/>
                </a:solidFill>
              </a:rPr>
              <a:t>three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 properties </a:t>
            </a:r>
            <a:r>
              <a:rPr lang="en-US" sz="4000" b="1" dirty="0" smtClean="0"/>
              <a:t>OF color</a:t>
            </a:r>
            <a:r>
              <a:rPr lang="en-US" sz="3200" dirty="0"/>
              <a:t/>
            </a:r>
            <a:br>
              <a:rPr lang="en-US" sz="3200" dirty="0"/>
            </a:br>
            <a:endParaRPr lang="en-US" dirty="0"/>
          </a:p>
        </p:txBody>
      </p:sp>
      <p:pic>
        <p:nvPicPr>
          <p:cNvPr id="2050" name="Picture 2" descr="http://img.ehowcdn.com/article-new-intro-modal/ehow/images/a02/6e/dl/use-color-heal-800x8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3" b="7097"/>
          <a:stretch/>
        </p:blipFill>
        <p:spPr bwMode="auto">
          <a:xfrm>
            <a:off x="1295400" y="2290353"/>
            <a:ext cx="6553200" cy="4272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68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6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6000" dirty="0" smtClean="0"/>
              <a:t>First </a:t>
            </a:r>
            <a:r>
              <a:rPr lang="en-US" sz="6000" dirty="0"/>
              <a:t>is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ent" pitchFamily="2" charset="0"/>
              </a:rPr>
              <a:t>hue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ce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1295400"/>
          </a:xfrm>
        </p:spPr>
        <p:txBody>
          <a:bodyPr/>
          <a:lstStyle/>
          <a:p>
            <a:r>
              <a:rPr lang="en-US" sz="3600" dirty="0"/>
              <a:t>which simply means the name we give to a color (red, yellow, blue, etc</a:t>
            </a:r>
            <a:r>
              <a:rPr lang="en-US" sz="3600" dirty="0" smtClean="0"/>
              <a:t>.)</a:t>
            </a:r>
            <a:endParaRPr lang="en-US" sz="3600" dirty="0"/>
          </a:p>
          <a:p>
            <a:endParaRPr lang="en-US" dirty="0"/>
          </a:p>
        </p:txBody>
      </p:sp>
      <p:pic>
        <p:nvPicPr>
          <p:cNvPr id="3076" name="Picture 4" descr="http://katzglassdesign.com/yahoo_site_admin/assets/images/upright_avelino_blue_sRGBweb2.5873220_st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62200"/>
            <a:ext cx="220526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18348095">
            <a:off x="6019800" y="5715000"/>
            <a:ext cx="1447800" cy="4572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94430" y="5934670"/>
            <a:ext cx="1467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Blue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106" y="3367385"/>
            <a:ext cx="238125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yello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95600"/>
            <a:ext cx="2841625" cy="189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33721" y="4843088"/>
            <a:ext cx="1781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YELLOW</a:t>
            </a:r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39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1905000"/>
          </a:xfrm>
        </p:spPr>
        <p:txBody>
          <a:bodyPr/>
          <a:lstStyle/>
          <a:p>
            <a:r>
              <a:rPr lang="en-US" sz="2800" dirty="0"/>
              <a:t>which refers to the strength and vividness of the color. For example, we may describe the color blue as "royal" (bright, rich, vibrant) or "dull" (grayed).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848600" cy="152400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4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000" dirty="0" smtClean="0"/>
              <a:t>the second property is </a:t>
            </a:r>
            <a:r>
              <a:rPr lang="en-US" sz="4800" dirty="0" smtClean="0"/>
              <a:t>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ent" pitchFamily="2" charset="0"/>
              </a:rPr>
              <a:t>Intensity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cent" pitchFamily="2" charset="0"/>
            </a:endParaRPr>
          </a:p>
        </p:txBody>
      </p:sp>
      <p:pic>
        <p:nvPicPr>
          <p:cNvPr id="4098" name="Picture 2" descr="http://painting-course.com/wp-content/uploads/2010/12/color-intensit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71800"/>
            <a:ext cx="5646233" cy="3733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78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1253</TotalTime>
  <Words>961</Words>
  <Application>Microsoft Office PowerPoint</Application>
  <PresentationFormat>On-screen Show (4:3)</PresentationFormat>
  <Paragraphs>168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Aargau</vt:lpstr>
      <vt:lpstr>Accent</vt:lpstr>
      <vt:lpstr>Arial</vt:lpstr>
      <vt:lpstr>Arial Black</vt:lpstr>
      <vt:lpstr>Arial Narrow</vt:lpstr>
      <vt:lpstr>Lucida Handwriting</vt:lpstr>
      <vt:lpstr>Metro</vt:lpstr>
      <vt:lpstr>Old English Text MT</vt:lpstr>
      <vt:lpstr>Wingdings</vt:lpstr>
      <vt:lpstr>Horizon</vt:lpstr>
      <vt:lpstr>PowerPoint Presentation</vt:lpstr>
      <vt:lpstr>PowerPoint Presentation</vt:lpstr>
      <vt:lpstr>PowerPoint Presentation</vt:lpstr>
      <vt:lpstr>PowerPoint Presentation</vt:lpstr>
      <vt:lpstr>Color Theory</vt:lpstr>
      <vt:lpstr>What is </vt:lpstr>
      <vt:lpstr>There are three (3) properties OF color </vt:lpstr>
      <vt:lpstr>1-  First is hue</vt:lpstr>
      <vt:lpstr>2-  the second property is  Intensity</vt:lpstr>
      <vt:lpstr>3-  the third and final property of color is its Value</vt:lpstr>
      <vt:lpstr>Let’s take a look back in….</vt:lpstr>
      <vt:lpstr>Sir Isaac Newton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 and paint your own color wheel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Complementary Colored Animal Portrait Student examples: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Theory</dc:title>
  <dc:creator>cepedad</dc:creator>
  <cp:lastModifiedBy>Nicole Gaut</cp:lastModifiedBy>
  <cp:revision>77</cp:revision>
  <dcterms:created xsi:type="dcterms:W3CDTF">2013-01-31T19:30:10Z</dcterms:created>
  <dcterms:modified xsi:type="dcterms:W3CDTF">2018-08-21T01:54:35Z</dcterms:modified>
</cp:coreProperties>
</file>