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9" r:id="rId3"/>
    <p:sldId id="288" r:id="rId4"/>
    <p:sldId id="266" r:id="rId5"/>
    <p:sldId id="280" r:id="rId6"/>
    <p:sldId id="268" r:id="rId7"/>
    <p:sldId id="264" r:id="rId8"/>
    <p:sldId id="263" r:id="rId9"/>
    <p:sldId id="260" r:id="rId10"/>
    <p:sldId id="259" r:id="rId11"/>
    <p:sldId id="262" r:id="rId12"/>
    <p:sldId id="283" r:id="rId13"/>
    <p:sldId id="282" r:id="rId14"/>
    <p:sldId id="272" r:id="rId15"/>
    <p:sldId id="274" r:id="rId16"/>
    <p:sldId id="269" r:id="rId17"/>
    <p:sldId id="270" r:id="rId18"/>
    <p:sldId id="278" r:id="rId19"/>
    <p:sldId id="257" r:id="rId20"/>
    <p:sldId id="277" r:id="rId21"/>
    <p:sldId id="276" r:id="rId22"/>
    <p:sldId id="287" r:id="rId23"/>
    <p:sldId id="281" r:id="rId24"/>
    <p:sldId id="285" r:id="rId25"/>
    <p:sldId id="284"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660"/>
  </p:normalViewPr>
  <p:slideViewPr>
    <p:cSldViewPr>
      <p:cViewPr varScale="1">
        <p:scale>
          <a:sx n="103" d="100"/>
          <a:sy n="103" d="100"/>
        </p:scale>
        <p:origin x="31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7107B-35A1-426B-8469-A19826F11C6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114553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7107B-35A1-426B-8469-A19826F11C6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345634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7107B-35A1-426B-8469-A19826F11C6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143569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7107B-35A1-426B-8469-A19826F11C6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78079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7107B-35A1-426B-8469-A19826F11C69}" type="datetimeFigureOut">
              <a:rPr lang="en-US" smtClean="0"/>
              <a:pPr/>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408276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7107B-35A1-426B-8469-A19826F11C69}" type="datetimeFigureOut">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280843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7107B-35A1-426B-8469-A19826F11C69}" type="datetimeFigureOut">
              <a:rPr lang="en-US" smtClean="0"/>
              <a:pPr/>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346953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7107B-35A1-426B-8469-A19826F11C69}" type="datetimeFigureOut">
              <a:rPr lang="en-US" smtClean="0"/>
              <a:pPr/>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256869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7107B-35A1-426B-8469-A19826F11C69}" type="datetimeFigureOut">
              <a:rPr lang="en-US" smtClean="0"/>
              <a:pPr/>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15320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7107B-35A1-426B-8469-A19826F11C69}" type="datetimeFigureOut">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87552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7107B-35A1-426B-8469-A19826F11C69}" type="datetimeFigureOut">
              <a:rPr lang="en-US" smtClean="0"/>
              <a:pPr/>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871FA-84CE-4AD2-B450-DAA71C34E75F}" type="slidenum">
              <a:rPr lang="en-US" smtClean="0"/>
              <a:pPr/>
              <a:t>‹#›</a:t>
            </a:fld>
            <a:endParaRPr lang="en-US"/>
          </a:p>
        </p:txBody>
      </p:sp>
    </p:spTree>
    <p:extLst>
      <p:ext uri="{BB962C8B-B14F-4D97-AF65-F5344CB8AC3E}">
        <p14:creationId xmlns:p14="http://schemas.microsoft.com/office/powerpoint/2010/main" val="354116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7107B-35A1-426B-8469-A19826F11C69}" type="datetimeFigureOut">
              <a:rPr lang="en-US" smtClean="0"/>
              <a:pPr/>
              <a:t>4/20/2018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871FA-84CE-4AD2-B450-DAA71C34E75F}" type="slidenum">
              <a:rPr lang="en-US" smtClean="0"/>
              <a:pPr/>
              <a:t>‹#›</a:t>
            </a:fld>
            <a:endParaRPr lang="en-US"/>
          </a:p>
        </p:txBody>
      </p:sp>
    </p:spTree>
    <p:extLst>
      <p:ext uri="{BB962C8B-B14F-4D97-AF65-F5344CB8AC3E}">
        <p14:creationId xmlns:p14="http://schemas.microsoft.com/office/powerpoint/2010/main" val="401812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docid=54QilUnMHZaQSM&amp;tbnid=giBW7PEE4wfHzM:&amp;ved=0CAUQjRw&amp;url=http://www.ndtv.com/photos/health/alzheimer-s-day-8217&amp;ei=dhGFU7iDIcugqAbmoICIAg&amp;bvm=bv.67720277,d.b2k&amp;psig=AFQjCNERKfsGEKYJAQ8UGUqIRh-IBoAxtw&amp;ust=1401316066422763"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docid=8Dze388sy8MrDM&amp;tbnid=kx1vBo3PmfvpLM:&amp;ved=0CAUQjRw&amp;url=http://jewishbusinessnews.com/2014/05/19/israeli-researchers-discover-how-tumors-become-resistant-to-drugs-and-how-process-can-be-reversed-to-inhibit-cancer-growth/&amp;ei=q0N-U7ueL8ymyATx_IGgCw&amp;psig=AFQjCNGOjHst_R0F4HetcY2NoiwfJZrH6w&amp;ust=14008701835725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docid=r9ytyNsQ12QPYM&amp;tbnid=vSDBEcGu5UhZ1M:&amp;ved=0CAUQjRw&amp;url=http://en.wikipedia.org/wiki/Prostate_cancer&amp;ei=h0R-U6zSO5OryASljIHoDw&amp;psig=AFQjCNG8GGYRjP_A4sTEmXJbhVspjLkChA&amp;ust=140087039942220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sway.com/dyrHWI4wTq6LRWXV?ref=Link" TargetMode="External"/><Relationship Id="rId3" Type="http://schemas.openxmlformats.org/officeDocument/2006/relationships/hyperlink" Target="https://sway.com/gFqmh0mjFZEE3NLQ?ref=Link" TargetMode="External"/><Relationship Id="rId7" Type="http://schemas.openxmlformats.org/officeDocument/2006/relationships/hyperlink" Target="https://sway.com/hrrNRg8vtBbdNbVz?ref=Link" TargetMode="External"/><Relationship Id="rId2" Type="http://schemas.openxmlformats.org/officeDocument/2006/relationships/hyperlink" Target="https://sway.com/2HiDHdwmUyBDrLFE?ref=Link" TargetMode="External"/><Relationship Id="rId1" Type="http://schemas.openxmlformats.org/officeDocument/2006/relationships/slideLayout" Target="../slideLayouts/slideLayout8.xml"/><Relationship Id="rId6" Type="http://schemas.openxmlformats.org/officeDocument/2006/relationships/hyperlink" Target="https://sway.com/rpY1GLsI5ir3WRjd?ref=Link" TargetMode="External"/><Relationship Id="rId5" Type="http://schemas.openxmlformats.org/officeDocument/2006/relationships/hyperlink" Target="https://sway.com/0GPFfE7pXWPZysgb?ref=Link" TargetMode="External"/><Relationship Id="rId4" Type="http://schemas.openxmlformats.org/officeDocument/2006/relationships/hyperlink" Target="https://sway.com/pRSJiYxUGKFATc6o?ref=Link" TargetMode="External"/><Relationship Id="rId9" Type="http://schemas.openxmlformats.org/officeDocument/2006/relationships/hyperlink" Target="https://sway.com/4qRbGRyJcYg7DJSA?ref=Li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docid=jMJMDmjgq-gCxM&amp;tbnid=4MUoBPWF4VTdEM:&amp;ved=0CAUQjRw&amp;url=http://www.athenna.com/cgi-creations-of-food-organic-shapes-by-chubby-networks/athenna/web_design/design-foz/&amp;ei=gSSFU6_IOoTR8AGxk4HoAQ&amp;psig=AFQjCNHNWvDZc2LnUcyupvy_6WlQWU7BuQ&amp;ust=1401320926280505" TargetMode="Externa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www.google.com/url?sa=i&amp;rct=j&amp;q=&amp;esrc=s&amp;source=images&amp;cd=&amp;cad=rja&amp;uact=8&amp;docid=wYCSo9EE6OFrxM&amp;tbnid=CF7pRsyzVDB4mM:&amp;ved=0CAUQjRw&amp;url=http://www.sciencephoto.com/media/252152/view&amp;ei=7SOFU7TVPOSw8AHz0YCIBg&amp;psig=AFQjCNHJNLM4qnxCcP0Mh3YOt5Uz6pKhcw&amp;ust=140131656195674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docid=KgBrdfOEfbTORM&amp;tbnid=zMiVKOemM--MqM:&amp;ved=0CAUQjRw&amp;url=http://www.elsalvador.com/mwedh/nota/nota_completa.asp?idCat=6482&amp;idArt=4571914&amp;ei=PyWFU5OeB6jU8gGt0YCoAQ&amp;psig=AFQjCNGM9gi7i5mTaW2JaIl-ZTtwOZfAag&amp;ust=140132107867650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livingherbalfarmacy.com/wp-content/uploads/2013/12/Cell.jpg&amp;imgrefurl=http://www.livingherbalfarmacy.com/redox-body-regeneration/&amp;h=247&amp;w=300&amp;tbnid=vhfXeY0udeaQpM:&amp;zoom=1&amp;docid=lppHKNR4AD8E9M&amp;ei=TCyFU9jhMZGDqgbxtYDwCQ&amp;tbm=isch&amp;ved=0CIMBEDMoFDAU&amp;iact=rc&amp;uact=3&amp;dur=3838&amp;page=2&amp;start=12&amp;ndsp=22" TargetMode="Externa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hyperlink" Target="http://www.google.com/url?sa=i&amp;rct=j&amp;q=&amp;esrc=s&amp;source=images&amp;cd=&amp;cad=rja&amp;uact=8&amp;docid=eT5-wEu6sTL8dM&amp;tbnid=N7UajzyOFHMExM:&amp;ved=0CAUQjRw&amp;url=http://pixels.com/featured/miro-miro-on-the-wall-thomas-gronowski.html&amp;ei=7i2FU5_MAsaWqAay44GoBw&amp;psig=AFQjCNHDmy7kphl6lKeh8PNzBXNyY38Djw&amp;ust=140132334364572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docid=YSf6CK6nVcJhSM&amp;tbnid=QRvnsXTjhcxWhM:&amp;ved=0CAUQjRw&amp;url=http://www.artvalue.com/auctionresult--miro-joan-1893-1983-spain-j-v-foix-quatre-colors-aparien-2327807.htm&amp;ei=aCaFU7SdGIeF8gGygYHoDQ&amp;psig=AFQjCNGM9gi7i5mTaW2JaIl-ZTtwOZfAag&amp;ust=1401321078676504" TargetMode="External"/><Relationship Id="rId1" Type="http://schemas.openxmlformats.org/officeDocument/2006/relationships/slideLayout" Target="../slideLayouts/slideLayout5.xml"/><Relationship Id="rId5" Type="http://schemas.openxmlformats.org/officeDocument/2006/relationships/image" Target="../media/image21.gif"/><Relationship Id="rId4" Type="http://schemas.openxmlformats.org/officeDocument/2006/relationships/hyperlink" Target="http://www.google.com/url?sa=i&amp;rct=j&amp;q=&amp;esrc=s&amp;source=images&amp;cd=&amp;cad=rja&amp;uact=8&amp;docid=RMDAwJFUE24HOM&amp;tbnid=3JqzKEeasNmZ8M:&amp;ved=0CAUQjRw&amp;url=http://miro.palmademallorca.es/obra_grafica/biograf1_ENG_REV.html&amp;ei=bEaFU9CdJMeBqgbTyIHoBQ&amp;psig=AFQjCNHPzG0gvl9uxogtzbVSRZl4-8jRJw&amp;ust=140132963715722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cad=rja&amp;uact=8&amp;docid=U6_BQ6A4zjz96M&amp;tbnid=JfiQGvtkKztkvM:&amp;ved=0CAUQjRw&amp;url=http://le-semaphore.blogspot.com/2014/03/le-voyageur.html&amp;ei=yCaFU4LeC6TF8QGHpID4Bw&amp;psig=AFQjCNGM9gi7i5mTaW2JaIl-ZTtwOZfAag&amp;ust=1401321078676504" TargetMode="Externa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hyperlink" Target="http://www.google.com/url?sa=i&amp;rct=j&amp;q=&amp;esrc=s&amp;source=images&amp;cd=&amp;cad=rja&amp;uact=8&amp;docid=S6QpKL1rAAfe4M&amp;tbnid=gXS2XXluYCMvZM:&amp;ved=0CAUQjRw&amp;url=http://www.medicspro.com/news/news/pancreatic-cancer-trial-drug-mrk003-shows-promising-results&amp;ei=SUN-U52CNcqMyASQ84KIAw&amp;psig=AFQjCNFYs7-Pivch3_lE1dpbmB4UQ-GufA&amp;ust=140086908243420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docid=rx6M7oLeeMLY7M&amp;tbnid=el-7hxEBT4ueUM:&amp;ved=0CAUQjRw&amp;url=http://www.gizmodo.com.au/2013/04/monster-machines-amazing-images-of-the-sub-microscopic-world/&amp;ei=v0B-U9DxC4ifyATWr4HoCQ&amp;psig=AFQjCNFIlT_LoZu47S4HyTsbElQUVD7CbA&amp;ust=1400869199757390" TargetMode="Externa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hyperlink" Target="http://www.google.com/url?sa=i&amp;rct=j&amp;q=&amp;esrc=s&amp;source=images&amp;cd=&amp;cad=rja&amp;uact=8&amp;docid=qH4weL9t5p3A9M&amp;tbnid=c8T2rCUmTSDsbM:&amp;ved=0CAUQjRw&amp;url=http://www.pitturiamo.it/vendere_comprare_quadro_26138_2857.asp&amp;ei=hieFU_LcNqfS8AH7-IHgBg&amp;psig=AFQjCNGM9gi7i5mTaW2JaIl-ZTtwOZfAag&amp;ust=14013210786765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imgres?imgurl=http://media.eurekalert.org/multimedia_prod/pub/web/16889_web.jpg&amp;imgrefurl=http://www.eurekalert.org/multimedia/pub/16889.php?from=144929&amp;h=537&amp;w=400&amp;tbnid=7NbRd94wd42VHM:&amp;zoom=1&amp;docid=sdf9_7xD7owf5M&amp;ei=7zOFU6qtF4eiqAbnmIHoCw&amp;tbm=isch&amp;ved=0CLEBEDMoVzBX&amp;iact=rc&amp;uact=3&amp;dur=191238&amp;page=5&amp;start=84&amp;ndsp=22" TargetMode="External"/><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sway.com/dyrHWI4wTq6LRWXV?ref=Link" TargetMode="External"/><Relationship Id="rId3" Type="http://schemas.openxmlformats.org/officeDocument/2006/relationships/hyperlink" Target="https://sway.com/gFqmh0mjFZEE3NLQ?ref=Link" TargetMode="External"/><Relationship Id="rId7" Type="http://schemas.openxmlformats.org/officeDocument/2006/relationships/hyperlink" Target="https://sway.com/hrrNRg8vtBbdNbVz?ref=Link" TargetMode="External"/><Relationship Id="rId2" Type="http://schemas.openxmlformats.org/officeDocument/2006/relationships/hyperlink" Target="https://sway.com/2HiDHdwmUyBDrLFE?ref=Link" TargetMode="External"/><Relationship Id="rId1" Type="http://schemas.openxmlformats.org/officeDocument/2006/relationships/slideLayout" Target="../slideLayouts/slideLayout6.xml"/><Relationship Id="rId6" Type="http://schemas.openxmlformats.org/officeDocument/2006/relationships/hyperlink" Target="https://sway.com/rpY1GLsI5ir3WRjd?ref=Link" TargetMode="External"/><Relationship Id="rId5" Type="http://schemas.openxmlformats.org/officeDocument/2006/relationships/hyperlink" Target="https://sway.com/0GPFfE7pXWPZysgb?ref=Link" TargetMode="External"/><Relationship Id="rId4" Type="http://schemas.openxmlformats.org/officeDocument/2006/relationships/hyperlink" Target="https://sway.com/pRSJiYxUGKFATc6o?ref=Link" TargetMode="External"/><Relationship Id="rId9" Type="http://schemas.openxmlformats.org/officeDocument/2006/relationships/hyperlink" Target="https://sway.com/4qRbGRyJcYg7DJSA?ref=Lin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cobblearning.net/durhammediacenter/category/art/" TargetMode="External"/><Relationship Id="rId13" Type="http://schemas.openxmlformats.org/officeDocument/2006/relationships/hyperlink" Target="http://www.cobblearning.net/durhammediacenter/tag/lessons/" TargetMode="External"/><Relationship Id="rId3" Type="http://schemas.openxmlformats.org/officeDocument/2006/relationships/hyperlink" Target="http://streamingcobb.cobbk12.org/Panopto/Pages/Viewer.aspx?id=09ca30e2-86c1-4fec-8cc0-03400fbf5592" TargetMode="External"/><Relationship Id="rId7" Type="http://schemas.openxmlformats.org/officeDocument/2006/relationships/hyperlink" Target="http://www.cobblearning.net/durhammediacenter/category/7th-grade/" TargetMode="External"/><Relationship Id="rId12" Type="http://schemas.openxmlformats.org/officeDocument/2006/relationships/hyperlink" Target="http://www.cobblearning.net/durhammediacenter/tag/informational-texts/" TargetMode="External"/><Relationship Id="rId2" Type="http://schemas.openxmlformats.org/officeDocument/2006/relationships/hyperlink" Target="http://www.cobbk12.org/" TargetMode="External"/><Relationship Id="rId1" Type="http://schemas.openxmlformats.org/officeDocument/2006/relationships/slideLayout" Target="../slideLayouts/slideLayout6.xml"/><Relationship Id="rId6" Type="http://schemas.openxmlformats.org/officeDocument/2006/relationships/hyperlink" Target="https://cobbk12org-my.sharepoint.com/personal/erin_baker_cobbk12_org/_layouts/15/guestaccess.aspx?guestaccesstoken=IYLmkyzWhY5%2BP0WWvXXqliLZoBgxbEFzO/6aYqbIZfE%3D&amp;docid=2_1496a20ec1a474a36a93eea5a86c815be&amp;rev=1&amp;e=cfc40255721448138965d9d07798db71" TargetMode="External"/><Relationship Id="rId11" Type="http://schemas.openxmlformats.org/officeDocument/2006/relationships/hyperlink" Target="http://www.cobblearning.net/durhammediacenter/tag/cobb-digital-library/" TargetMode="External"/><Relationship Id="rId5" Type="http://schemas.openxmlformats.org/officeDocument/2006/relationships/hyperlink" Target="http://streamingcobb.cobbk12.org/Panopto/Pages/Viewer.aspx?id=e18d97fe-0292-4022-82a3-af60410e9966" TargetMode="External"/><Relationship Id="rId10" Type="http://schemas.openxmlformats.org/officeDocument/2006/relationships/hyperlink" Target="http://www.cobblearning.net/durhammediacenter/category/lessons/" TargetMode="External"/><Relationship Id="rId4" Type="http://schemas.openxmlformats.org/officeDocument/2006/relationships/hyperlink" Target="https://www.youtube.com/watch?v=pcg6DGO9hpI&amp;list=PLXPr7gfUMmKyE22-YpbgcDfr2SXEO7-qX&amp;index=1" TargetMode="External"/><Relationship Id="rId9" Type="http://schemas.openxmlformats.org/officeDocument/2006/relationships/hyperlink" Target="http://www.cobblearning.net/durhammediacenter/category/cobb-digital-library/" TargetMode="External"/><Relationship Id="rId14" Type="http://schemas.openxmlformats.org/officeDocument/2006/relationships/hyperlink" Target="http://www.cobblearning.net/durhammediacenter/tag/researc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source=images&amp;cd=&amp;cad=rja&amp;uact=8&amp;docid=Qx8Pe17T5v71SM&amp;tbnid=DBP2_CByo3R46M:&amp;ved=0CAUQjRw&amp;url=http://clinicalscienceblogcatherine.wordpress.com/2013/02/17/cell-physiology-pathophysiology-and-the-relationship-to-all-human-disease/&amp;ei=VRKFU_GQNcuDqgbDj4DIBQ&amp;bvm=bv.67720277,d.b2k&amp;psig=AFQjCNHRonl_DDsmaNJkgBXJYbQG0oTvPg&amp;ust=14013162473507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docid=pSvStW7Dzh7WQM&amp;tbnid=chaVBnbc0QtBxM:&amp;ved=0CAUQjRw&amp;url=http://www.theguardian.com/society/2008/oct/06/health.cancer&amp;ei=sBOFU_LMNIKZqAbTlYKwAQ&amp;bvm=bv.67720277,d.b2k&amp;psig=AFQjCNHJNLM4qnxCcP0Mh3YOt5Uz6pKhcw&amp;ust=140131656195674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docid=JtGR6lj2yG0moM&amp;tbnid=HWnYibom80KNhM:&amp;ved=0CAUQjRw&amp;url=http://www.autismspeaks.org/science/science-news/study-opens-promising-new-direction-autism-research&amp;ei=qUV-U92RLYSMyAS6yYK4BQ&amp;psig=AFQjCNF72Std4JgYkgRwTyJxbUz23Ziezg&amp;ust=140087068470835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docid=Ouy_kEYg6OgqtM&amp;tbnid=GFT2xiNlGQvV_M:&amp;ved=0CAUQjRw&amp;url=http://www.myscienceworld.com/cancer-cells-under-microscope/&amp;ei=EkV-U_CrLI6fyATTmILQDA&amp;psig=AFQjCNFBzPvm26pkRhHkx-ET9dKlyvbZKQ&amp;ust=140087051824281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din.us/be/astounding-microscopy-pi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300" b="1" dirty="0" smtClean="0">
                <a:latin typeface="Algerian" pitchFamily="82" charset="0"/>
              </a:rPr>
              <a:t>The Beautiful Enemy</a:t>
            </a:r>
            <a:r>
              <a:rPr lang="en-US" dirty="0" smtClean="0"/>
              <a:t/>
            </a:r>
            <a:br>
              <a:rPr lang="en-US" dirty="0" smtClean="0"/>
            </a:br>
            <a:r>
              <a:rPr lang="en-US" dirty="0" smtClean="0"/>
              <a:t> </a:t>
            </a:r>
            <a:r>
              <a:rPr lang="en-US" b="1" dirty="0" smtClean="0"/>
              <a:t>Mutation of  Human Cells</a:t>
            </a:r>
            <a:endParaRPr lang="en-US" b="1" dirty="0"/>
          </a:p>
        </p:txBody>
      </p:sp>
      <p:pic>
        <p:nvPicPr>
          <p:cNvPr id="6" name="Content Placeholder 5" descr="https://encrypted-tbn2.gstatic.com/images?q=tbn:ANd9GcQhz0To0QT60tpLteIo_iMqRLWKi5heCemD-z6rOIBsWWACmxAe">
            <a:hlinkClick r:id="rId2"/>
          </p:cNvPr>
          <p:cNvPicPr>
            <a:picLocks noGrp="1"/>
          </p:cNvPicPr>
          <p:nvPr>
            <p:ph idx="1"/>
          </p:nvPr>
        </p:nvPicPr>
        <p:blipFill>
          <a:blip r:embed="rId3" cstate="print"/>
          <a:srcRect/>
          <a:stretch>
            <a:fillRect/>
          </a:stretch>
        </p:blipFill>
        <p:spPr bwMode="auto">
          <a:xfrm>
            <a:off x="1447800" y="1676400"/>
            <a:ext cx="6858000" cy="4267200"/>
          </a:xfrm>
          <a:prstGeom prst="rect">
            <a:avLst/>
          </a:prstGeom>
          <a:noFill/>
          <a:ln w="76200">
            <a:solidFill>
              <a:srgbClr val="C0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 Cell</a:t>
            </a:r>
            <a:endParaRPr lang="en-US" dirty="0"/>
          </a:p>
        </p:txBody>
      </p:sp>
      <p:pic>
        <p:nvPicPr>
          <p:cNvPr id="4" name="irc_mi" descr="http://2xkcvt35vyxycuy7x23e0em1a5g.wpengine.netdna-cdn.com/wp-content/uploads/2014/05/3_zoomed.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672431"/>
            <a:ext cx="5715000" cy="4381500"/>
          </a:xfrm>
          <a:prstGeom prst="rect">
            <a:avLst/>
          </a:prstGeom>
          <a:noFill/>
          <a:ln w="76200">
            <a:solidFill>
              <a:schemeClr val="accent6">
                <a:lumMod val="75000"/>
              </a:schemeClr>
            </a:solidFill>
          </a:ln>
        </p:spPr>
      </p:pic>
    </p:spTree>
    <p:extLst>
      <p:ext uri="{BB962C8B-B14F-4D97-AF65-F5344CB8AC3E}">
        <p14:creationId xmlns:p14="http://schemas.microsoft.com/office/powerpoint/2010/main" val="64239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Cancer Cell</a:t>
            </a:r>
            <a:endParaRPr lang="en-US" dirty="0"/>
          </a:p>
        </p:txBody>
      </p:sp>
      <p:pic>
        <p:nvPicPr>
          <p:cNvPr id="4" name="irc_mi" descr="http://upload.wikimedia.org/wikipedia/commons/b/b4/Prostate_cancer_with_Gleason_pattern_4_low_mag.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39313" y="1600200"/>
            <a:ext cx="6865374" cy="4525963"/>
          </a:xfrm>
          <a:prstGeom prst="rect">
            <a:avLst/>
          </a:prstGeom>
          <a:noFill/>
          <a:ln w="28575">
            <a:solidFill>
              <a:schemeClr val="accent2">
                <a:lumMod val="60000"/>
                <a:lumOff val="40000"/>
              </a:schemeClr>
            </a:solidFill>
          </a:ln>
        </p:spPr>
      </p:pic>
    </p:spTree>
    <p:extLst>
      <p:ext uri="{BB962C8B-B14F-4D97-AF65-F5344CB8AC3E}">
        <p14:creationId xmlns:p14="http://schemas.microsoft.com/office/powerpoint/2010/main" val="1463522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rPr>
              <a:t>Day 5-9</a:t>
            </a:r>
            <a:endParaRPr lang="en-US" sz="2800" dirty="0">
              <a:solidFill>
                <a:srgbClr val="0070C0"/>
              </a:solidFill>
            </a:endParaRPr>
          </a:p>
        </p:txBody>
      </p:sp>
      <p:sp>
        <p:nvSpPr>
          <p:cNvPr id="3" name="Content Placeholder 2"/>
          <p:cNvSpPr>
            <a:spLocks noGrp="1"/>
          </p:cNvSpPr>
          <p:nvPr>
            <p:ph idx="1"/>
          </p:nvPr>
        </p:nvSpPr>
        <p:spPr>
          <a:xfrm>
            <a:off x="3465513" y="273050"/>
            <a:ext cx="5111750" cy="5853113"/>
          </a:xfrm>
        </p:spPr>
        <p:txBody>
          <a:bodyPr>
            <a:normAutofit fontScale="55000" lnSpcReduction="20000"/>
          </a:bodyPr>
          <a:lstStyle/>
          <a:p>
            <a:r>
              <a:rPr lang="en-US" dirty="0"/>
              <a:t>Madeira </a:t>
            </a:r>
            <a:r>
              <a:rPr lang="en-US" dirty="0" err="1"/>
              <a:t>Speligene</a:t>
            </a:r>
            <a:r>
              <a:rPr lang="en-US" dirty="0"/>
              <a:t> 4th https://sway.com/2HiDHdwmUyBDrLFE?ref=Link </a:t>
            </a:r>
          </a:p>
          <a:p>
            <a:r>
              <a:rPr lang="en-US" dirty="0">
                <a:hlinkClick r:id="rId2"/>
              </a:rPr>
              <a:t>https://sway.com/2HiDHdwmUyBDrLFE?ref=Link</a:t>
            </a:r>
            <a:endParaRPr lang="en-US" dirty="0"/>
          </a:p>
          <a:p>
            <a:r>
              <a:rPr lang="en-US" dirty="0"/>
              <a:t>Josie </a:t>
            </a:r>
            <a:r>
              <a:rPr lang="en-US" dirty="0" err="1"/>
              <a:t>Tolsma</a:t>
            </a:r>
            <a:r>
              <a:rPr lang="en-US" dirty="0"/>
              <a:t> 4th https://sway.com/gFqmh0mjFZEE3NLQ?ref=Link </a:t>
            </a:r>
            <a:r>
              <a:rPr lang="en-US" dirty="0">
                <a:hlinkClick r:id="rId3"/>
              </a:rPr>
              <a:t>https://sway.com/gFqmh0mjFZEE3NLQ?ref=Link</a:t>
            </a:r>
            <a:endParaRPr lang="en-US" dirty="0"/>
          </a:p>
          <a:p>
            <a:r>
              <a:rPr lang="en-US" dirty="0"/>
              <a:t>Alyssa Bryant 5th https://sway.com/pRSJiYxUGKFATc6o?ref=Link </a:t>
            </a:r>
            <a:r>
              <a:rPr lang="en-US" dirty="0">
                <a:hlinkClick r:id="rId4"/>
              </a:rPr>
              <a:t>https://sway.com/pRSJiYxUGKFATc6o?ref=Link</a:t>
            </a:r>
            <a:endParaRPr lang="en-US" dirty="0"/>
          </a:p>
          <a:p>
            <a:r>
              <a:rPr lang="en-US" dirty="0"/>
              <a:t>Sydney Cole 5th https://sway.com/0GPFfE7pXWPZysgb?ref=Link </a:t>
            </a:r>
            <a:r>
              <a:rPr lang="en-US" dirty="0">
                <a:hlinkClick r:id="rId5"/>
              </a:rPr>
              <a:t>https://sway.com/0GPFfE7pXWPZysgb?ref=Link</a:t>
            </a:r>
            <a:endParaRPr lang="en-US" dirty="0"/>
          </a:p>
          <a:p>
            <a:r>
              <a:rPr lang="en-US" dirty="0"/>
              <a:t>Eli </a:t>
            </a:r>
            <a:r>
              <a:rPr lang="en-US" dirty="0" err="1"/>
              <a:t>Landeche</a:t>
            </a:r>
            <a:r>
              <a:rPr lang="en-US" dirty="0"/>
              <a:t> 5th https://sway.com/rpY1GLsI5ir3WRjd?ref=Link </a:t>
            </a:r>
            <a:r>
              <a:rPr lang="en-US" dirty="0">
                <a:hlinkClick r:id="rId6"/>
              </a:rPr>
              <a:t>https://sway.com/rpY1GLsI5ir3WRjd?ref=Link</a:t>
            </a:r>
            <a:endParaRPr lang="en-US" dirty="0"/>
          </a:p>
          <a:p>
            <a:r>
              <a:rPr lang="en-US" dirty="0"/>
              <a:t>Zoe </a:t>
            </a:r>
            <a:r>
              <a:rPr lang="en-US" dirty="0" err="1"/>
              <a:t>Beare</a:t>
            </a:r>
            <a:r>
              <a:rPr lang="en-US" dirty="0"/>
              <a:t> 5th https://sway.com/hrrNRg8vtBbdNbVz?ref=Link </a:t>
            </a:r>
            <a:r>
              <a:rPr lang="en-US" dirty="0">
                <a:hlinkClick r:id="rId7"/>
              </a:rPr>
              <a:t>https://sway.com/hrrNRg8vtBbdNbVz?ref=Link</a:t>
            </a:r>
            <a:endParaRPr lang="en-US" dirty="0"/>
          </a:p>
          <a:p>
            <a:r>
              <a:rPr lang="en-US" dirty="0"/>
              <a:t>Caroline </a:t>
            </a:r>
            <a:r>
              <a:rPr lang="en-US" dirty="0" err="1"/>
              <a:t>Heintzelman</a:t>
            </a:r>
            <a:r>
              <a:rPr lang="en-US" dirty="0"/>
              <a:t> 4th https://sway.com/dyrHWI4wTq6LRWXV?ref=Link </a:t>
            </a:r>
            <a:r>
              <a:rPr lang="en-US" dirty="0">
                <a:hlinkClick r:id="rId8"/>
              </a:rPr>
              <a:t>https://sway.com/dyrHWI4wTq6LRWXV?ref=Link</a:t>
            </a:r>
            <a:endParaRPr lang="en-US" dirty="0"/>
          </a:p>
          <a:p>
            <a:r>
              <a:rPr lang="en-US" dirty="0"/>
              <a:t>Cindy Chen 4th https://sway.com/4qRbGRyJcYg7DJSA?ref=Link </a:t>
            </a:r>
            <a:r>
              <a:rPr lang="en-US" dirty="0">
                <a:hlinkClick r:id="rId9"/>
              </a:rPr>
              <a:t>https://sway.com/4qRbGRyJcYg7DJSA?ref=Link</a:t>
            </a:r>
            <a:endParaRPr lang="en-US" dirty="0"/>
          </a:p>
          <a:p>
            <a:endParaRPr lang="en-US" dirty="0"/>
          </a:p>
        </p:txBody>
      </p:sp>
      <p:sp>
        <p:nvSpPr>
          <p:cNvPr id="4" name="Text Placeholder 3"/>
          <p:cNvSpPr>
            <a:spLocks noGrp="1"/>
          </p:cNvSpPr>
          <p:nvPr>
            <p:ph type="body" sz="half" idx="2"/>
          </p:nvPr>
        </p:nvSpPr>
        <p:spPr/>
        <p:txBody>
          <a:bodyPr>
            <a:normAutofit fontScale="92500" lnSpcReduction="10000"/>
          </a:bodyPr>
          <a:lstStyle/>
          <a:p>
            <a:r>
              <a:rPr lang="en-US" b="1" dirty="0" smtClean="0"/>
              <a:t>Today I am….</a:t>
            </a:r>
          </a:p>
          <a:p>
            <a:pPr marL="285750" indent="-285750">
              <a:buFont typeface="Arial" panose="020B0604020202020204" pitchFamily="34" charset="0"/>
              <a:buChar char="•"/>
            </a:pPr>
            <a:r>
              <a:rPr lang="en-US" dirty="0" smtClean="0"/>
              <a:t>Completing my daily sketchbook drawing</a:t>
            </a:r>
          </a:p>
          <a:p>
            <a:pPr marL="285750" indent="-285750">
              <a:buFont typeface="Arial" panose="020B0604020202020204" pitchFamily="34" charset="0"/>
              <a:buChar char="•"/>
            </a:pPr>
            <a:r>
              <a:rPr lang="en-US" dirty="0" smtClean="0"/>
              <a:t>Creating a Sway </a:t>
            </a:r>
            <a:endParaRPr lang="en-US" dirty="0"/>
          </a:p>
          <a:p>
            <a:endParaRPr lang="en-US" dirty="0" smtClean="0"/>
          </a:p>
          <a:p>
            <a:r>
              <a:rPr lang="en-US" b="1" dirty="0" smtClean="0"/>
              <a:t>So That I can…</a:t>
            </a:r>
          </a:p>
          <a:p>
            <a:pPr marL="285750" indent="-285750">
              <a:buFont typeface="Arial" panose="020B0604020202020204" pitchFamily="34" charset="0"/>
              <a:buChar char="•"/>
            </a:pPr>
            <a:r>
              <a:rPr lang="en-US" dirty="0" smtClean="0"/>
              <a:t>Develop my drawing skills</a:t>
            </a:r>
          </a:p>
          <a:p>
            <a:pPr marL="285750" indent="-285750">
              <a:buFont typeface="Arial" panose="020B0604020202020204" pitchFamily="34" charset="0"/>
              <a:buChar char="•"/>
            </a:pPr>
            <a:r>
              <a:rPr lang="en-US" dirty="0" smtClean="0"/>
              <a:t>Learn and Know how to create a Sway</a:t>
            </a:r>
          </a:p>
          <a:p>
            <a:pPr marL="285750" indent="-285750">
              <a:buFont typeface="Arial" panose="020B0604020202020204" pitchFamily="34" charset="0"/>
              <a:buChar char="•"/>
            </a:pPr>
            <a:r>
              <a:rPr lang="en-US" dirty="0" smtClean="0"/>
              <a:t>Learn and use Office 365 to continuously save work</a:t>
            </a:r>
          </a:p>
          <a:p>
            <a:pPr marL="285750" indent="-285750">
              <a:buFont typeface="Arial" panose="020B0604020202020204" pitchFamily="34" charset="0"/>
              <a:buChar char="•"/>
            </a:pPr>
            <a:r>
              <a:rPr lang="en-US" dirty="0" smtClean="0"/>
              <a:t>Visually document my research and share it with my teacher on Office 365</a:t>
            </a:r>
          </a:p>
          <a:p>
            <a:pPr marL="285750" indent="-285750">
              <a:buFont typeface="Arial" panose="020B0604020202020204" pitchFamily="34" charset="0"/>
              <a:buChar char="•"/>
            </a:pPr>
            <a:r>
              <a:rPr lang="en-US" dirty="0" smtClean="0"/>
              <a:t>Connect Science, Language Arts &amp; Technology with ART</a:t>
            </a:r>
          </a:p>
          <a:p>
            <a:endParaRPr lang="en-US" dirty="0"/>
          </a:p>
          <a:p>
            <a:r>
              <a:rPr lang="en-US" b="1" dirty="0" smtClean="0"/>
              <a:t>I am Successful when I….</a:t>
            </a:r>
          </a:p>
          <a:p>
            <a:pPr marL="285750" indent="-285750">
              <a:buFont typeface="Arial" panose="020B0604020202020204" pitchFamily="34" charset="0"/>
              <a:buChar char="•"/>
            </a:pPr>
            <a:r>
              <a:rPr lang="en-US" dirty="0" smtClean="0"/>
              <a:t>Complete my daily sketchbook drawing</a:t>
            </a:r>
          </a:p>
          <a:p>
            <a:pPr marL="285750" indent="-285750">
              <a:buFont typeface="Arial" panose="020B0604020202020204" pitchFamily="34" charset="0"/>
              <a:buChar char="•"/>
            </a:pPr>
            <a:r>
              <a:rPr lang="en-US" dirty="0" smtClean="0"/>
              <a:t>Create a Sway on the disease I researched </a:t>
            </a:r>
          </a:p>
        </p:txBody>
      </p:sp>
    </p:spTree>
    <p:extLst>
      <p:ext uri="{BB962C8B-B14F-4D97-AF65-F5344CB8AC3E}">
        <p14:creationId xmlns:p14="http://schemas.microsoft.com/office/powerpoint/2010/main" val="351565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chemeClr val="accent6">
                    <a:lumMod val="60000"/>
                    <a:lumOff val="40000"/>
                  </a:schemeClr>
                </a:solidFill>
              </a:rPr>
              <a:t>Comparisons</a:t>
            </a:r>
            <a:endParaRPr lang="en-US" sz="4800" b="1" dirty="0">
              <a:solidFill>
                <a:schemeClr val="accent6">
                  <a:lumMod val="60000"/>
                  <a:lumOff val="40000"/>
                </a:schemeClr>
              </a:solidFill>
            </a:endParaRPr>
          </a:p>
        </p:txBody>
      </p:sp>
      <p:sp>
        <p:nvSpPr>
          <p:cNvPr id="3" name="Subtitle 2"/>
          <p:cNvSpPr>
            <a:spLocks noGrp="1"/>
          </p:cNvSpPr>
          <p:nvPr>
            <p:ph type="subTitle" idx="1"/>
          </p:nvPr>
        </p:nvSpPr>
        <p:spPr/>
        <p:txBody>
          <a:bodyPr/>
          <a:lstStyle/>
          <a:p>
            <a:r>
              <a:rPr lang="en-US" b="1" dirty="0" smtClean="0">
                <a:solidFill>
                  <a:schemeClr val="accent6">
                    <a:lumMod val="50000"/>
                  </a:schemeClr>
                </a:solidFill>
              </a:rPr>
              <a:t>Shape, line, color, texture in ART</a:t>
            </a:r>
          </a:p>
          <a:p>
            <a:r>
              <a:rPr lang="en-US" b="1" dirty="0" smtClean="0">
                <a:solidFill>
                  <a:schemeClr val="accent6">
                    <a:lumMod val="50000"/>
                  </a:schemeClr>
                </a:solidFill>
              </a:rPr>
              <a:t>Vs.</a:t>
            </a:r>
          </a:p>
          <a:p>
            <a:r>
              <a:rPr lang="en-US" b="1" dirty="0" smtClean="0">
                <a:solidFill>
                  <a:schemeClr val="accent6">
                    <a:lumMod val="50000"/>
                  </a:schemeClr>
                </a:solidFill>
              </a:rPr>
              <a:t>Shape, line, color, texture in cells</a:t>
            </a:r>
          </a:p>
          <a:p>
            <a:endParaRPr lang="en-US" dirty="0"/>
          </a:p>
        </p:txBody>
      </p:sp>
      <p:pic>
        <p:nvPicPr>
          <p:cNvPr id="1026" name="Picture 2" descr="Image result for student human cell pai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909" y="258127"/>
            <a:ext cx="2667000" cy="20713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460" y="258126"/>
            <a:ext cx="3112715" cy="2071371"/>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tretch>
            <a:fillRect/>
          </a:stretch>
        </p:blipFill>
        <p:spPr>
          <a:xfrm>
            <a:off x="685800" y="1889824"/>
            <a:ext cx="1935480" cy="1450848"/>
          </a:xfrm>
          <a:prstGeom prst="rect">
            <a:avLst/>
          </a:prstGeom>
          <a:effectLst>
            <a:glow rad="127000">
              <a:schemeClr val="accent1">
                <a:alpha val="0"/>
              </a:schemeClr>
            </a:glow>
            <a:reflection stA="0" endPos="65000" dist="50800" dir="5400000" sy="-100000" algn="bl" rotWithShape="0"/>
          </a:effectLst>
        </p:spPr>
      </p:pic>
    </p:spTree>
    <p:extLst>
      <p:ext uri="{BB962C8B-B14F-4D97-AF65-F5344CB8AC3E}">
        <p14:creationId xmlns:p14="http://schemas.microsoft.com/office/powerpoint/2010/main" val="2408075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Geometric/ Organic Shapes and Form of Cells</a:t>
            </a:r>
            <a:endParaRPr lang="en-US" dirty="0"/>
          </a:p>
        </p:txBody>
      </p:sp>
      <p:sp>
        <p:nvSpPr>
          <p:cNvPr id="9" name="Text Placeholder 8"/>
          <p:cNvSpPr>
            <a:spLocks noGrp="1"/>
          </p:cNvSpPr>
          <p:nvPr>
            <p:ph type="body" idx="1"/>
          </p:nvPr>
        </p:nvSpPr>
        <p:spPr/>
        <p:txBody>
          <a:bodyPr>
            <a:normAutofit/>
          </a:bodyPr>
          <a:lstStyle/>
          <a:p>
            <a:pPr algn="ctr"/>
            <a:r>
              <a:rPr lang="en-US" sz="3200" dirty="0" smtClean="0"/>
              <a:t>Fresh Broccoli </a:t>
            </a:r>
            <a:endParaRPr lang="en-US" sz="3200" dirty="0"/>
          </a:p>
        </p:txBody>
      </p:sp>
      <p:pic>
        <p:nvPicPr>
          <p:cNvPr id="8" name="irc_mi" descr="http://designyoutrust.com/wp-content/uploads/2013/07/002-cgi-creations-food-organic-shapes-chubby-networks.jpg">
            <a:hlinkClick r:id="rId2"/>
          </p:cNvPr>
          <p:cNvPicPr>
            <a:picLocks noGrp="1"/>
          </p:cNvPicPr>
          <p:nvPr>
            <p:ph sz="half" idx="2"/>
          </p:nvPr>
        </p:nvPicPr>
        <p:blipFill>
          <a:blip r:embed="rId3" cstate="print"/>
          <a:stretch>
            <a:fillRect/>
          </a:stretch>
        </p:blipFill>
        <p:spPr bwMode="auto">
          <a:xfrm>
            <a:off x="457200" y="2615247"/>
            <a:ext cx="3886200" cy="3070543"/>
          </a:xfrm>
          <a:prstGeom prst="rect">
            <a:avLst/>
          </a:prstGeom>
          <a:noFill/>
          <a:ln w="57150">
            <a:solidFill>
              <a:schemeClr val="accent3">
                <a:lumMod val="75000"/>
              </a:schemeClr>
            </a:solidFill>
            <a:miter lim="800000"/>
            <a:headEnd/>
            <a:tailEnd/>
          </a:ln>
        </p:spPr>
      </p:pic>
      <p:sp>
        <p:nvSpPr>
          <p:cNvPr id="10" name="Text Placeholder 9"/>
          <p:cNvSpPr>
            <a:spLocks noGrp="1"/>
          </p:cNvSpPr>
          <p:nvPr>
            <p:ph type="body" sz="quarter" idx="3"/>
          </p:nvPr>
        </p:nvSpPr>
        <p:spPr/>
        <p:txBody>
          <a:bodyPr>
            <a:normAutofit/>
          </a:bodyPr>
          <a:lstStyle/>
          <a:p>
            <a:pPr algn="ctr"/>
            <a:r>
              <a:rPr lang="en-US" sz="3200" dirty="0" smtClean="0"/>
              <a:t>Cancerous Tumor</a:t>
            </a:r>
            <a:endParaRPr lang="en-US" sz="3200" dirty="0"/>
          </a:p>
        </p:txBody>
      </p:sp>
      <p:pic>
        <p:nvPicPr>
          <p:cNvPr id="7" name="irc_mi" descr="http://www.sciencephoto.com/image/252152/350wm/M1220377-Breast_cancer_cells,_SEM-SPL.jpg">
            <a:hlinkClick r:id="rId4"/>
          </p:cNvPr>
          <p:cNvPicPr>
            <a:picLocks noGrp="1"/>
          </p:cNvPicPr>
          <p:nvPr>
            <p:ph sz="quarter" idx="4"/>
          </p:nvPr>
        </p:nvPicPr>
        <p:blipFill>
          <a:blip r:embed="rId5" cstate="print"/>
          <a:stretch>
            <a:fillRect/>
          </a:stretch>
        </p:blipFill>
        <p:spPr bwMode="auto">
          <a:xfrm>
            <a:off x="5181600" y="2590800"/>
            <a:ext cx="3276600" cy="3124200"/>
          </a:xfrm>
          <a:prstGeom prst="rect">
            <a:avLst/>
          </a:prstGeom>
          <a:noFill/>
          <a:ln w="57150">
            <a:solidFill>
              <a:schemeClr val="accent3">
                <a:lumMod val="75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609600"/>
            <a:ext cx="8077200" cy="762000"/>
          </a:xfrm>
        </p:spPr>
        <p:txBody>
          <a:bodyPr>
            <a:normAutofit fontScale="90000"/>
          </a:bodyPr>
          <a:lstStyle/>
          <a:p>
            <a:r>
              <a:rPr lang="en-US" b="1" dirty="0" smtClean="0"/>
              <a:t>Geometric / Organic Shapes Of Cells  Mirrored In Abstract Art</a:t>
            </a:r>
            <a:br>
              <a:rPr lang="en-US" b="1" dirty="0" smtClean="0"/>
            </a:br>
            <a:r>
              <a:rPr lang="en-US" dirty="0" smtClean="0"/>
              <a:t> </a:t>
            </a:r>
            <a:r>
              <a:rPr lang="en-US" sz="3100" dirty="0" err="1" smtClean="0"/>
              <a:t>Miró</a:t>
            </a:r>
            <a:r>
              <a:rPr lang="en-US" sz="3100" dirty="0" smtClean="0"/>
              <a:t>, </a:t>
            </a:r>
            <a:r>
              <a:rPr lang="en-US" sz="3100" i="1" dirty="0" err="1" smtClean="0"/>
              <a:t>Gargantua</a:t>
            </a:r>
            <a:endParaRPr lang="en-US" sz="3100" dirty="0"/>
          </a:p>
        </p:txBody>
      </p:sp>
      <p:pic>
        <p:nvPicPr>
          <p:cNvPr id="9" name="irc_mi" descr="http://www.elsalvador.com/mwedh/aspnet/imagen.aspx?idArt=4571914&amp;idImag=10969934&amp;res=0&amp;idcat=6482&amp;w=450&amp;maxh=400">
            <a:hlinkClick r:id="rId2"/>
          </p:cNvPr>
          <p:cNvPicPr>
            <a:picLocks noGrp="1"/>
          </p:cNvPicPr>
          <p:nvPr>
            <p:ph idx="1"/>
          </p:nvPr>
        </p:nvPicPr>
        <p:blipFill>
          <a:blip r:embed="rId3" cstate="print"/>
          <a:stretch>
            <a:fillRect/>
          </a:stretch>
        </p:blipFill>
        <p:spPr bwMode="auto">
          <a:xfrm>
            <a:off x="2438400" y="1905000"/>
            <a:ext cx="4286250" cy="3810000"/>
          </a:xfrm>
          <a:prstGeom prst="rect">
            <a:avLst/>
          </a:prstGeom>
          <a:noFill/>
          <a:ln w="57150">
            <a:solidFill>
              <a:srgbClr val="FF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Comparing the organic forms of the cell to abstract art</a:t>
            </a:r>
            <a:endParaRPr lang="en-US" b="1" dirty="0"/>
          </a:p>
        </p:txBody>
      </p:sp>
      <p:sp>
        <p:nvSpPr>
          <p:cNvPr id="8" name="Text Placeholder 7"/>
          <p:cNvSpPr>
            <a:spLocks noGrp="1"/>
          </p:cNvSpPr>
          <p:nvPr>
            <p:ph type="body" idx="1"/>
          </p:nvPr>
        </p:nvSpPr>
        <p:spPr/>
        <p:txBody>
          <a:bodyPr>
            <a:normAutofit/>
          </a:bodyPr>
          <a:lstStyle/>
          <a:p>
            <a:pPr algn="ctr"/>
            <a:r>
              <a:rPr lang="en-US" sz="2800" dirty="0" smtClean="0"/>
              <a:t>Simple Human Cell</a:t>
            </a:r>
            <a:endParaRPr lang="en-US" sz="2800" dirty="0"/>
          </a:p>
        </p:txBody>
      </p:sp>
      <p:pic>
        <p:nvPicPr>
          <p:cNvPr id="7" name="Content Placeholder 6" descr="https://encrypted-tbn3.gstatic.com/images?q=tbn:ANd9GcRwo0_LNfKXEZuw5gQ4USyDihfp4CHE0ZtfMbLqcGlhFPQqwpJi3A">
            <a:hlinkClick r:id="rId2"/>
          </p:cNvPr>
          <p:cNvPicPr>
            <a:picLocks noGrp="1"/>
          </p:cNvPicPr>
          <p:nvPr>
            <p:ph sz="half" idx="2"/>
          </p:nvPr>
        </p:nvPicPr>
        <p:blipFill>
          <a:blip r:embed="rId3" cstate="print"/>
          <a:stretch>
            <a:fillRect/>
          </a:stretch>
        </p:blipFill>
        <p:spPr bwMode="auto">
          <a:xfrm>
            <a:off x="609600" y="2438400"/>
            <a:ext cx="3124200" cy="3429000"/>
          </a:xfrm>
          <a:prstGeom prst="rect">
            <a:avLst/>
          </a:prstGeom>
          <a:noFill/>
          <a:ln w="9525">
            <a:noFill/>
            <a:miter lim="800000"/>
            <a:headEnd/>
            <a:tailEnd/>
          </a:ln>
        </p:spPr>
      </p:pic>
      <p:sp>
        <p:nvSpPr>
          <p:cNvPr id="9" name="Text Placeholder 8"/>
          <p:cNvSpPr>
            <a:spLocks noGrp="1"/>
          </p:cNvSpPr>
          <p:nvPr>
            <p:ph type="body" sz="quarter" idx="3"/>
          </p:nvPr>
        </p:nvSpPr>
        <p:spPr>
          <a:xfrm>
            <a:off x="4724400" y="1524000"/>
            <a:ext cx="4041775" cy="914400"/>
          </a:xfrm>
        </p:spPr>
        <p:txBody>
          <a:bodyPr>
            <a:noAutofit/>
          </a:bodyPr>
          <a:lstStyle/>
          <a:p>
            <a:pPr algn="ctr"/>
            <a:r>
              <a:rPr lang="en-US" i="1" dirty="0" err="1" smtClean="0"/>
              <a:t>Miro</a:t>
            </a:r>
            <a:r>
              <a:rPr lang="en-US" i="1" dirty="0" smtClean="0"/>
              <a:t> </a:t>
            </a:r>
            <a:r>
              <a:rPr lang="en-US" i="1" dirty="0" err="1" smtClean="0"/>
              <a:t>Miro</a:t>
            </a:r>
            <a:r>
              <a:rPr lang="en-US" i="1" dirty="0" smtClean="0"/>
              <a:t> on the Wall </a:t>
            </a:r>
          </a:p>
          <a:p>
            <a:pPr algn="ctr"/>
            <a:r>
              <a:rPr lang="en-US" sz="2000" dirty="0" smtClean="0"/>
              <a:t>By Thomas </a:t>
            </a:r>
            <a:r>
              <a:rPr lang="en-US" sz="2000" dirty="0" err="1" smtClean="0"/>
              <a:t>Gronowski</a:t>
            </a:r>
            <a:endParaRPr lang="en-US" sz="2000" dirty="0"/>
          </a:p>
        </p:txBody>
      </p:sp>
      <p:pic>
        <p:nvPicPr>
          <p:cNvPr id="11" name="irc_mi" descr="http://images.fineartamerica.com/images-medium-large-5/miro-miro-on-the-wall-thomas-gronowski.jpg">
            <a:hlinkClick r:id="rId4"/>
          </p:cNvPr>
          <p:cNvPicPr>
            <a:picLocks noGrp="1"/>
          </p:cNvPicPr>
          <p:nvPr>
            <p:ph sz="quarter" idx="4"/>
          </p:nvPr>
        </p:nvPicPr>
        <p:blipFill>
          <a:blip r:embed="rId5" cstate="print"/>
          <a:srcRect/>
          <a:stretch>
            <a:fillRect/>
          </a:stretch>
        </p:blipFill>
        <p:spPr bwMode="auto">
          <a:xfrm>
            <a:off x="4800600" y="2666999"/>
            <a:ext cx="3657600" cy="3276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Cell shaped Abstract Art by </a:t>
            </a:r>
            <a:r>
              <a:rPr lang="en-US" dirty="0" err="1" smtClean="0"/>
              <a:t>Miro</a:t>
            </a:r>
            <a:endParaRPr lang="en-US" dirty="0"/>
          </a:p>
        </p:txBody>
      </p:sp>
      <p:sp>
        <p:nvSpPr>
          <p:cNvPr id="8" name="Text Placeholder 7"/>
          <p:cNvSpPr>
            <a:spLocks noGrp="1"/>
          </p:cNvSpPr>
          <p:nvPr>
            <p:ph type="body" idx="1"/>
          </p:nvPr>
        </p:nvSpPr>
        <p:spPr/>
        <p:txBody>
          <a:bodyPr/>
          <a:lstStyle/>
          <a:p>
            <a:r>
              <a:rPr lang="en-US" i="1" dirty="0" err="1" smtClean="0"/>
              <a:t>Quatre</a:t>
            </a:r>
            <a:r>
              <a:rPr lang="en-US" i="1" dirty="0" smtClean="0"/>
              <a:t> Colors </a:t>
            </a:r>
            <a:r>
              <a:rPr lang="en-US" i="1" dirty="0" err="1" smtClean="0"/>
              <a:t>aparien</a:t>
            </a:r>
            <a:r>
              <a:rPr lang="en-US" i="1" dirty="0" smtClean="0"/>
              <a:t> el </a:t>
            </a:r>
            <a:r>
              <a:rPr lang="en-US" i="1" dirty="0" err="1" smtClean="0"/>
              <a:t>Món</a:t>
            </a:r>
            <a:r>
              <a:rPr lang="en-US" dirty="0" smtClean="0"/>
              <a:t>:</a:t>
            </a:r>
            <a:endParaRPr lang="en-US" dirty="0"/>
          </a:p>
        </p:txBody>
      </p:sp>
      <p:pic>
        <p:nvPicPr>
          <p:cNvPr id="6" name="Content Placeholder 5" descr="https://encrypted-tbn3.gstatic.com/images?q=tbn:ANd9GcRovr67mQWsmHasqJh-UARvW4Abb0AhsKwpCLSZdcdQpf-XkLnk">
            <a:hlinkClick r:id="rId2"/>
          </p:cNvPr>
          <p:cNvPicPr>
            <a:picLocks noGrp="1"/>
          </p:cNvPicPr>
          <p:nvPr>
            <p:ph sz="half" idx="2"/>
          </p:nvPr>
        </p:nvPicPr>
        <p:blipFill>
          <a:blip r:embed="rId3" cstate="print"/>
          <a:stretch>
            <a:fillRect/>
          </a:stretch>
        </p:blipFill>
        <p:spPr bwMode="auto">
          <a:xfrm>
            <a:off x="1295400" y="2438400"/>
            <a:ext cx="2362200" cy="3200400"/>
          </a:xfrm>
          <a:prstGeom prst="rect">
            <a:avLst/>
          </a:prstGeom>
          <a:noFill/>
          <a:ln w="9525">
            <a:noFill/>
            <a:miter lim="800000"/>
            <a:headEnd/>
            <a:tailEnd/>
          </a:ln>
        </p:spPr>
      </p:pic>
      <p:sp>
        <p:nvSpPr>
          <p:cNvPr id="9" name="Text Placeholder 8"/>
          <p:cNvSpPr>
            <a:spLocks noGrp="1"/>
          </p:cNvSpPr>
          <p:nvPr>
            <p:ph type="body" sz="quarter" idx="3"/>
          </p:nvPr>
        </p:nvSpPr>
        <p:spPr/>
        <p:txBody>
          <a:bodyPr/>
          <a:lstStyle/>
          <a:p>
            <a:pPr algn="ctr"/>
            <a:r>
              <a:rPr lang="en-US" dirty="0" smtClean="0"/>
              <a:t>Succession by </a:t>
            </a:r>
            <a:r>
              <a:rPr lang="en-US" dirty="0" err="1" smtClean="0"/>
              <a:t>Miro</a:t>
            </a:r>
            <a:endParaRPr lang="en-US" dirty="0"/>
          </a:p>
        </p:txBody>
      </p:sp>
      <p:pic>
        <p:nvPicPr>
          <p:cNvPr id="11" name="irc_mi" descr="http://miro.palmademallorca.es/obra_grafica/fotobio19.gif">
            <a:hlinkClick r:id="rId4"/>
          </p:cNvPr>
          <p:cNvPicPr>
            <a:picLocks noGrp="1"/>
          </p:cNvPicPr>
          <p:nvPr>
            <p:ph sz="quarter" idx="4"/>
          </p:nvPr>
        </p:nvPicPr>
        <p:blipFill>
          <a:blip r:embed="rId5" cstate="print"/>
          <a:srcRect/>
          <a:stretch>
            <a:fillRect/>
          </a:stretch>
        </p:blipFill>
        <p:spPr bwMode="auto">
          <a:xfrm>
            <a:off x="5562600" y="2590800"/>
            <a:ext cx="2209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i="1" dirty="0" smtClean="0"/>
              <a:t>The Gold of the Azure </a:t>
            </a:r>
            <a:r>
              <a:rPr lang="en-US" sz="4000" dirty="0" smtClean="0"/>
              <a:t>by</a:t>
            </a:r>
            <a:r>
              <a:rPr lang="en-US" sz="4000" i="1" dirty="0" smtClean="0"/>
              <a:t> </a:t>
            </a:r>
            <a:r>
              <a:rPr lang="en-US" sz="4000" dirty="0" smtClean="0"/>
              <a:t>Joan </a:t>
            </a:r>
            <a:r>
              <a:rPr lang="en-US" sz="4000" dirty="0" err="1" smtClean="0"/>
              <a:t>Miro</a:t>
            </a:r>
            <a:r>
              <a:rPr lang="en-US" sz="4000" dirty="0" smtClean="0"/>
              <a:t>, 1967 compared to Pancreatic  Cancer Cell </a:t>
            </a:r>
            <a:r>
              <a:rPr lang="en-US" sz="4000" i="1" dirty="0" smtClean="0"/>
              <a:t> </a:t>
            </a:r>
            <a:r>
              <a:rPr lang="en-US" sz="3600" i="1" dirty="0" smtClean="0"/>
              <a:t/>
            </a:r>
            <a:br>
              <a:rPr lang="en-US" sz="3600" i="1" dirty="0" smtClean="0"/>
            </a:br>
            <a:r>
              <a:rPr lang="en-US" sz="3600" i="1" dirty="0" smtClean="0"/>
              <a:t> </a:t>
            </a:r>
            <a:endParaRPr lang="en-US" sz="3600" dirty="0"/>
          </a:p>
        </p:txBody>
      </p:sp>
      <p:pic>
        <p:nvPicPr>
          <p:cNvPr id="10" name="irc_mi" descr="http://1.bp.blogspot.com/-fwxyyyM4W8g/UzmH9cVZJoI/AAAAAAAABKg/s99Kmrm5Gxs/s1600/Joan+Miro,+L'or+de+l'azur,+1967.jpg">
            <a:hlinkClick r:id="rId2"/>
          </p:cNvPr>
          <p:cNvPicPr>
            <a:picLocks noGrp="1"/>
          </p:cNvPicPr>
          <p:nvPr>
            <p:ph sz="half" idx="1"/>
          </p:nvPr>
        </p:nvPicPr>
        <p:blipFill>
          <a:blip r:embed="rId3" cstate="print"/>
          <a:stretch>
            <a:fillRect/>
          </a:stretch>
        </p:blipFill>
        <p:spPr bwMode="auto">
          <a:xfrm>
            <a:off x="554241" y="1752600"/>
            <a:ext cx="3844518" cy="4373563"/>
          </a:xfrm>
          <a:prstGeom prst="rect">
            <a:avLst/>
          </a:prstGeom>
          <a:noFill/>
          <a:ln w="76200">
            <a:solidFill>
              <a:schemeClr val="accent5">
                <a:lumMod val="75000"/>
              </a:schemeClr>
            </a:solidFill>
            <a:miter lim="800000"/>
            <a:headEnd/>
            <a:tailEnd/>
          </a:ln>
        </p:spPr>
      </p:pic>
      <p:pic>
        <p:nvPicPr>
          <p:cNvPr id="11" name="irc_mi" descr="http://www.medicspro.com/jobboard/public/5076/cmsImages/A6283C7B50D042BB8E7553D189FCA62A.jpg">
            <a:hlinkClick r:id="rId4"/>
          </p:cNvPr>
          <p:cNvPicPr>
            <a:picLocks noGrp="1"/>
          </p:cNvPicPr>
          <p:nvPr>
            <p:ph sz="half" idx="2"/>
          </p:nvPr>
        </p:nvPicPr>
        <p:blipFill>
          <a:blip r:embed="rId5" cstate="print">
            <a:extLst>
              <a:ext uri="{28A0092B-C50C-407E-A947-70E740481C1C}">
                <a14:useLocalDpi xmlns:a14="http://schemas.microsoft.com/office/drawing/2010/main" val="0"/>
              </a:ext>
            </a:extLst>
          </a:blip>
          <a:stretch>
            <a:fillRect/>
          </a:stretch>
        </p:blipFill>
        <p:spPr bwMode="auto">
          <a:xfrm>
            <a:off x="4953000" y="1752600"/>
            <a:ext cx="3505200" cy="4343400"/>
          </a:xfrm>
          <a:prstGeom prst="rect">
            <a:avLst/>
          </a:prstGeom>
          <a:noFill/>
          <a:ln w="76200">
            <a:solidFill>
              <a:schemeClr val="accent5">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b="1" dirty="0" smtClean="0"/>
              <a:t>Artistic Reflections Of Organic Forms</a:t>
            </a:r>
            <a:endParaRPr lang="en-US" b="1" dirty="0"/>
          </a:p>
        </p:txBody>
      </p:sp>
      <p:sp>
        <p:nvSpPr>
          <p:cNvPr id="7" name="Text Placeholder 6"/>
          <p:cNvSpPr>
            <a:spLocks noGrp="1"/>
          </p:cNvSpPr>
          <p:nvPr>
            <p:ph type="body" idx="1"/>
          </p:nvPr>
        </p:nvSpPr>
        <p:spPr/>
        <p:txBody>
          <a:bodyPr>
            <a:noAutofit/>
          </a:bodyPr>
          <a:lstStyle/>
          <a:p>
            <a:pPr algn="ctr"/>
            <a:r>
              <a:rPr lang="en-US" sz="3600" dirty="0" smtClean="0"/>
              <a:t>Ovarian Cancer Cell</a:t>
            </a:r>
            <a:endParaRPr lang="en-US" sz="3600" dirty="0"/>
          </a:p>
        </p:txBody>
      </p:sp>
      <p:pic>
        <p:nvPicPr>
          <p:cNvPr id="4" name="irc_mi" descr="http://img.gawkerassets.com/img/18ipannvxbxzrjpg/original.jpg">
            <a:hlinkClick r:id="rId2"/>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7200" y="2362200"/>
            <a:ext cx="3886200" cy="3581400"/>
          </a:xfrm>
          <a:prstGeom prst="rect">
            <a:avLst/>
          </a:prstGeom>
          <a:noFill/>
          <a:ln w="57150">
            <a:solidFill>
              <a:srgbClr val="FFFF00"/>
            </a:solidFill>
          </a:ln>
        </p:spPr>
      </p:pic>
      <p:sp>
        <p:nvSpPr>
          <p:cNvPr id="8" name="Text Placeholder 7"/>
          <p:cNvSpPr>
            <a:spLocks noGrp="1"/>
          </p:cNvSpPr>
          <p:nvPr>
            <p:ph type="body" sz="quarter" idx="3"/>
          </p:nvPr>
        </p:nvSpPr>
        <p:spPr/>
        <p:txBody>
          <a:bodyPr>
            <a:noAutofit/>
          </a:bodyPr>
          <a:lstStyle/>
          <a:p>
            <a:pPr algn="ctr"/>
            <a:r>
              <a:rPr lang="en-US" sz="3600" i="1" dirty="0" smtClean="0"/>
              <a:t>Constellation,</a:t>
            </a:r>
            <a:r>
              <a:rPr lang="en-US" sz="3600" dirty="0" smtClean="0"/>
              <a:t>  </a:t>
            </a:r>
            <a:r>
              <a:rPr lang="en-US" sz="3600" dirty="0" err="1" smtClean="0"/>
              <a:t>Mirò</a:t>
            </a:r>
            <a:r>
              <a:rPr lang="en-US" sz="3600" dirty="0" smtClean="0"/>
              <a:t> </a:t>
            </a:r>
            <a:endParaRPr lang="en-US" sz="3600" dirty="0"/>
          </a:p>
        </p:txBody>
      </p:sp>
      <p:pic>
        <p:nvPicPr>
          <p:cNvPr id="6" name="irc_mi" descr="http://www.pitturiamo.it/writable/20001-21000/Costellazioni+Miro+Vol+2+112.jpg">
            <a:hlinkClick r:id="rId4"/>
          </p:cNvPr>
          <p:cNvPicPr>
            <a:picLocks noGrp="1"/>
          </p:cNvPicPr>
          <p:nvPr>
            <p:ph sz="quarter" idx="4"/>
          </p:nvPr>
        </p:nvPicPr>
        <p:blipFill>
          <a:blip r:embed="rId5" cstate="print"/>
          <a:stretch>
            <a:fillRect/>
          </a:stretch>
        </p:blipFill>
        <p:spPr bwMode="auto">
          <a:xfrm>
            <a:off x="4800600" y="2379716"/>
            <a:ext cx="3886200" cy="3541605"/>
          </a:xfrm>
          <a:prstGeom prst="rect">
            <a:avLst/>
          </a:prstGeom>
          <a:noFill/>
          <a:ln w="57150">
            <a:solidFill>
              <a:srgbClr val="FFFF00"/>
            </a:solidFill>
            <a:miter lim="800000"/>
            <a:headEnd/>
            <a:tailEnd/>
          </a:ln>
        </p:spPr>
      </p:pic>
    </p:spTree>
    <p:extLst>
      <p:ext uri="{BB962C8B-B14F-4D97-AF65-F5344CB8AC3E}">
        <p14:creationId xmlns:p14="http://schemas.microsoft.com/office/powerpoint/2010/main" val="24032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6649641" cy="5078313"/>
          </a:xfrm>
          <a:prstGeom prst="rect">
            <a:avLst/>
          </a:prstGeom>
          <a:noFill/>
        </p:spPr>
        <p:txBody>
          <a:bodyPr wrap="none" rtlCol="0">
            <a:spAutoFit/>
          </a:bodyPr>
          <a:lstStyle/>
          <a:p>
            <a:r>
              <a:rPr lang="en-US" b="1" dirty="0" smtClean="0"/>
              <a:t>Today I am….</a:t>
            </a:r>
          </a:p>
          <a:p>
            <a:r>
              <a:rPr lang="en-US" dirty="0" smtClean="0"/>
              <a:t>Completing my daily sketchbook drawing (5 min.)</a:t>
            </a:r>
          </a:p>
          <a:p>
            <a:r>
              <a:rPr lang="en-US" dirty="0" smtClean="0"/>
              <a:t>Researching a disease of my choice on the IPads</a:t>
            </a:r>
          </a:p>
          <a:p>
            <a:endParaRPr lang="en-US" dirty="0"/>
          </a:p>
          <a:p>
            <a:r>
              <a:rPr lang="en-US" b="1" dirty="0" smtClean="0"/>
              <a:t>So That I can….</a:t>
            </a:r>
          </a:p>
          <a:p>
            <a:r>
              <a:rPr lang="en-US" dirty="0" smtClean="0"/>
              <a:t>Develop my drawing skills</a:t>
            </a:r>
          </a:p>
          <a:p>
            <a:r>
              <a:rPr lang="en-US" dirty="0" smtClean="0"/>
              <a:t>Learn about a topic related to science</a:t>
            </a:r>
          </a:p>
          <a:p>
            <a:endParaRPr lang="en-US" dirty="0"/>
          </a:p>
          <a:p>
            <a:r>
              <a:rPr lang="en-US" b="1" dirty="0" smtClean="0"/>
              <a:t>I am </a:t>
            </a:r>
            <a:r>
              <a:rPr lang="en-US" b="1" dirty="0"/>
              <a:t>S</a:t>
            </a:r>
            <a:r>
              <a:rPr lang="en-US" b="1" dirty="0" smtClean="0"/>
              <a:t>uccessful When I….</a:t>
            </a:r>
          </a:p>
          <a:p>
            <a:r>
              <a:rPr lang="en-US" dirty="0" smtClean="0"/>
              <a:t>Completed 5 minutes of drawing in my sketchbook</a:t>
            </a:r>
          </a:p>
          <a:p>
            <a:r>
              <a:rPr lang="en-US" dirty="0" smtClean="0"/>
              <a:t>Have taken notes in my sketchbook about the disease I have selected</a:t>
            </a:r>
          </a:p>
          <a:p>
            <a:r>
              <a:rPr lang="en-US" dirty="0" smtClean="0"/>
              <a:t>*identify the disease</a:t>
            </a:r>
          </a:p>
          <a:p>
            <a:r>
              <a:rPr lang="en-US" dirty="0" smtClean="0"/>
              <a:t>*onset of the disease</a:t>
            </a:r>
          </a:p>
          <a:p>
            <a:r>
              <a:rPr lang="en-US" dirty="0" smtClean="0"/>
              <a:t>*symptoms of disease</a:t>
            </a:r>
          </a:p>
          <a:p>
            <a:r>
              <a:rPr lang="en-US" dirty="0" smtClean="0"/>
              <a:t>*stages if any</a:t>
            </a:r>
          </a:p>
          <a:p>
            <a:r>
              <a:rPr lang="en-US" dirty="0" smtClean="0"/>
              <a:t>*cure, if there is one</a:t>
            </a:r>
          </a:p>
          <a:p>
            <a:r>
              <a:rPr lang="en-US" dirty="0" smtClean="0"/>
              <a:t>*Longevity of disease</a:t>
            </a:r>
          </a:p>
          <a:p>
            <a:r>
              <a:rPr lang="en-US" dirty="0" smtClean="0"/>
              <a:t>*Save at least 3 photos for your Sway</a:t>
            </a:r>
          </a:p>
        </p:txBody>
      </p:sp>
      <p:sp>
        <p:nvSpPr>
          <p:cNvPr id="3" name="TextBox 2"/>
          <p:cNvSpPr txBox="1"/>
          <p:nvPr/>
        </p:nvSpPr>
        <p:spPr>
          <a:xfrm>
            <a:off x="6781800" y="317212"/>
            <a:ext cx="1815497" cy="584775"/>
          </a:xfrm>
          <a:prstGeom prst="rect">
            <a:avLst/>
          </a:prstGeom>
          <a:noFill/>
        </p:spPr>
        <p:txBody>
          <a:bodyPr wrap="none" rtlCol="0">
            <a:spAutoFit/>
          </a:bodyPr>
          <a:lstStyle/>
          <a:p>
            <a:r>
              <a:rPr lang="en-US" sz="3200" b="1" dirty="0" smtClean="0">
                <a:solidFill>
                  <a:srgbClr val="0070C0"/>
                </a:solidFill>
              </a:rPr>
              <a:t>Day 1 &amp; 2</a:t>
            </a:r>
            <a:endParaRPr lang="en-US" sz="3200" b="1"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962400"/>
            <a:ext cx="2909752" cy="25090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628" y="1194375"/>
            <a:ext cx="2804426" cy="1934378"/>
          </a:xfrm>
          <a:prstGeom prst="rect">
            <a:avLst/>
          </a:prstGeom>
        </p:spPr>
      </p:pic>
    </p:spTree>
    <p:extLst>
      <p:ext uri="{BB962C8B-B14F-4D97-AF65-F5344CB8AC3E}">
        <p14:creationId xmlns:p14="http://schemas.microsoft.com/office/powerpoint/2010/main" val="3514861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Artistic Reflections Of Organic Forms</a:t>
            </a:r>
            <a:endParaRPr lang="en-US" dirty="0"/>
          </a:p>
        </p:txBody>
      </p:sp>
      <p:sp>
        <p:nvSpPr>
          <p:cNvPr id="7" name="Text Placeholder 6"/>
          <p:cNvSpPr>
            <a:spLocks noGrp="1"/>
          </p:cNvSpPr>
          <p:nvPr>
            <p:ph type="body" idx="1"/>
          </p:nvPr>
        </p:nvSpPr>
        <p:spPr/>
        <p:txBody>
          <a:bodyPr>
            <a:normAutofit/>
          </a:bodyPr>
          <a:lstStyle/>
          <a:p>
            <a:pPr algn="ctr"/>
            <a:r>
              <a:rPr lang="en-US" sz="2800" dirty="0" err="1" smtClean="0"/>
              <a:t>Peekaboo</a:t>
            </a:r>
            <a:r>
              <a:rPr lang="en-US" sz="2800" dirty="0" smtClean="0"/>
              <a:t> by </a:t>
            </a:r>
            <a:r>
              <a:rPr lang="en-US" sz="2800" dirty="0" err="1" smtClean="0"/>
              <a:t>Nabil</a:t>
            </a:r>
            <a:r>
              <a:rPr lang="en-US" sz="2800" dirty="0" smtClean="0"/>
              <a:t> </a:t>
            </a:r>
            <a:r>
              <a:rPr lang="en-US" sz="2800" dirty="0" err="1" smtClean="0"/>
              <a:t>Nahes</a:t>
            </a:r>
            <a:endParaRPr lang="en-US" sz="2800" dirty="0"/>
          </a:p>
        </p:txBody>
      </p:sp>
      <p:pic>
        <p:nvPicPr>
          <p:cNvPr id="5" name="Content Placeholder 4" descr="peekaboo nabil nahas art in bloom high museum of cake atlanta"/>
          <p:cNvPicPr>
            <a:picLocks noGrp="1"/>
          </p:cNvPicPr>
          <p:nvPr>
            <p:ph sz="half" idx="2"/>
          </p:nvPr>
        </p:nvPicPr>
        <p:blipFill>
          <a:blip r:embed="rId2" cstate="print"/>
          <a:stretch>
            <a:fillRect/>
          </a:stretch>
        </p:blipFill>
        <p:spPr bwMode="auto">
          <a:xfrm>
            <a:off x="572294" y="2245519"/>
            <a:ext cx="3810000" cy="3810000"/>
          </a:xfrm>
          <a:prstGeom prst="rect">
            <a:avLst/>
          </a:prstGeom>
          <a:noFill/>
          <a:ln w="76200">
            <a:solidFill>
              <a:srgbClr val="FF0000"/>
            </a:solidFill>
            <a:miter lim="800000"/>
            <a:headEnd/>
            <a:tailEnd/>
          </a:ln>
        </p:spPr>
      </p:pic>
      <p:sp>
        <p:nvSpPr>
          <p:cNvPr id="8" name="Text Placeholder 7"/>
          <p:cNvSpPr>
            <a:spLocks noGrp="1"/>
          </p:cNvSpPr>
          <p:nvPr>
            <p:ph type="body" sz="quarter" idx="3"/>
          </p:nvPr>
        </p:nvSpPr>
        <p:spPr/>
        <p:txBody>
          <a:bodyPr/>
          <a:lstStyle/>
          <a:p>
            <a:pPr algn="ctr"/>
            <a:r>
              <a:rPr lang="en-US" sz="3200" dirty="0" smtClean="0"/>
              <a:t>Nerve</a:t>
            </a:r>
            <a:r>
              <a:rPr lang="en-US" dirty="0" smtClean="0"/>
              <a:t> </a:t>
            </a:r>
            <a:r>
              <a:rPr lang="en-US" sz="3200" dirty="0" smtClean="0"/>
              <a:t>Cell</a:t>
            </a:r>
            <a:endParaRPr lang="en-US" sz="3200" dirty="0"/>
          </a:p>
        </p:txBody>
      </p:sp>
      <p:pic>
        <p:nvPicPr>
          <p:cNvPr id="6" name="Content Placeholder 7" descr="https://encrypted-tbn1.gstatic.com/images?q=tbn:ANd9GcSYAPwHI90AsR9VK3NCLAHn3ytDaRQLVQ1Kh0pBfm61hbNUeMFZ">
            <a:hlinkClick r:id="rId3"/>
          </p:cNvPr>
          <p:cNvPicPr>
            <a:picLocks noGrp="1"/>
          </p:cNvPicPr>
          <p:nvPr>
            <p:ph sz="quarter" idx="4"/>
          </p:nvPr>
        </p:nvPicPr>
        <p:blipFill>
          <a:blip r:embed="rId4" cstate="print"/>
          <a:stretch>
            <a:fillRect/>
          </a:stretch>
        </p:blipFill>
        <p:spPr bwMode="auto">
          <a:xfrm>
            <a:off x="5029200" y="2209800"/>
            <a:ext cx="3581400" cy="3810000"/>
          </a:xfrm>
          <a:prstGeom prst="rect">
            <a:avLst/>
          </a:prstGeom>
          <a:noFill/>
          <a:ln w="76200">
            <a:solidFill>
              <a:srgbClr val="FF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High Museum’s </a:t>
            </a:r>
            <a:r>
              <a:rPr lang="en-US" b="1" i="1" u="sng" dirty="0" smtClean="0"/>
              <a:t>Brush’s Shadow</a:t>
            </a:r>
            <a:r>
              <a:rPr lang="en-US" b="1" i="1" dirty="0" smtClean="0"/>
              <a:t> </a:t>
            </a:r>
            <a:br>
              <a:rPr lang="en-US" b="1" i="1" dirty="0" smtClean="0"/>
            </a:br>
            <a:r>
              <a:rPr lang="en-US" b="1" dirty="0" smtClean="0"/>
              <a:t>by Elizabeth Murray, 1981</a:t>
            </a:r>
            <a:endParaRPr lang="en-US" b="1" dirty="0"/>
          </a:p>
        </p:txBody>
      </p:sp>
      <p:pic>
        <p:nvPicPr>
          <p:cNvPr id="7" name="Content Placeholder 6" descr="C:\Users\Dr Ellen\Desktop\2014-01-25 001\P1010904.JPG"/>
          <p:cNvPicPr>
            <a:picLocks noGrp="1"/>
          </p:cNvPicPr>
          <p:nvPr>
            <p:ph sz="half" idx="1"/>
          </p:nvPr>
        </p:nvPicPr>
        <p:blipFill>
          <a:blip r:embed="rId2" cstate="print"/>
          <a:stretch>
            <a:fillRect/>
          </a:stretch>
        </p:blipFill>
        <p:spPr bwMode="auto">
          <a:xfrm>
            <a:off x="457200" y="1524000"/>
            <a:ext cx="3962400" cy="4800600"/>
          </a:xfrm>
          <a:prstGeom prst="rect">
            <a:avLst/>
          </a:prstGeom>
          <a:noFill/>
          <a:ln w="76200">
            <a:solidFill>
              <a:schemeClr val="accent3">
                <a:lumMod val="75000"/>
              </a:schemeClr>
            </a:solidFill>
            <a:miter lim="800000"/>
            <a:headEnd/>
            <a:tailEnd/>
          </a:ln>
        </p:spPr>
      </p:pic>
      <p:sp>
        <p:nvSpPr>
          <p:cNvPr id="4" name="Content Placeholder 3"/>
          <p:cNvSpPr>
            <a:spLocks noGrp="1"/>
          </p:cNvSpPr>
          <p:nvPr>
            <p:ph sz="half" idx="2"/>
          </p:nvPr>
        </p:nvSpPr>
        <p:spPr>
          <a:xfrm>
            <a:off x="4648200" y="1600200"/>
            <a:ext cx="4038600" cy="4525963"/>
          </a:xfrm>
        </p:spPr>
        <p:txBody>
          <a:bodyPr>
            <a:normAutofit fontScale="92500"/>
          </a:bodyPr>
          <a:lstStyle/>
          <a:p>
            <a:pPr>
              <a:buFont typeface="Wingdings" pitchFamily="2" charset="2"/>
              <a:buChar char="v"/>
            </a:pPr>
            <a:r>
              <a:rPr lang="en-US" dirty="0" smtClean="0"/>
              <a:t>Organic form and shape</a:t>
            </a:r>
          </a:p>
          <a:p>
            <a:pPr>
              <a:buFont typeface="Wingdings" pitchFamily="2" charset="2"/>
              <a:buChar char="v"/>
            </a:pPr>
            <a:r>
              <a:rPr lang="en-US" dirty="0" smtClean="0"/>
              <a:t>Acts as a kind of self-portrait using autobiographical illusions</a:t>
            </a:r>
          </a:p>
          <a:p>
            <a:pPr>
              <a:buFont typeface="Wingdings" pitchFamily="2" charset="2"/>
              <a:buChar char="v"/>
            </a:pPr>
            <a:r>
              <a:rPr lang="en-US" dirty="0" smtClean="0"/>
              <a:t>Central green shape represents a brush</a:t>
            </a:r>
          </a:p>
          <a:p>
            <a:pPr>
              <a:buFont typeface="Wingdings" pitchFamily="2" charset="2"/>
              <a:buChar char="v"/>
            </a:pPr>
            <a:r>
              <a:rPr lang="en-US" dirty="0" smtClean="0"/>
              <a:t>The shape or shadow behind the brush acts as a stand in for the artist herself</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rPr>
              <a:t>Day 10-13</a:t>
            </a:r>
            <a:endParaRPr lang="en-US" sz="2800" dirty="0">
              <a:solidFill>
                <a:srgbClr val="0070C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9178" y="3124200"/>
            <a:ext cx="2895600" cy="2895600"/>
          </a:xfrm>
        </p:spPr>
      </p:pic>
      <p:sp>
        <p:nvSpPr>
          <p:cNvPr id="4" name="Text Placeholder 3"/>
          <p:cNvSpPr>
            <a:spLocks noGrp="1"/>
          </p:cNvSpPr>
          <p:nvPr>
            <p:ph type="body" sz="half" idx="2"/>
          </p:nvPr>
        </p:nvSpPr>
        <p:spPr/>
        <p:txBody>
          <a:bodyPr>
            <a:normAutofit lnSpcReduction="10000"/>
          </a:bodyPr>
          <a:lstStyle/>
          <a:p>
            <a:r>
              <a:rPr lang="en-US" b="1" dirty="0" smtClean="0"/>
              <a:t>Today I am…</a:t>
            </a:r>
          </a:p>
          <a:p>
            <a:r>
              <a:rPr lang="en-US" dirty="0" smtClean="0"/>
              <a:t>Completing my daily sketchbook Drawing and painting my diseased cell</a:t>
            </a:r>
          </a:p>
          <a:p>
            <a:endParaRPr lang="en-US" b="1" dirty="0"/>
          </a:p>
          <a:p>
            <a:r>
              <a:rPr lang="en-US" b="1" dirty="0" smtClean="0"/>
              <a:t>So That I can….</a:t>
            </a:r>
          </a:p>
          <a:p>
            <a:r>
              <a:rPr lang="en-US" dirty="0" smtClean="0"/>
              <a:t>Develop my drawing skills</a:t>
            </a:r>
          </a:p>
          <a:p>
            <a:r>
              <a:rPr lang="en-US" dirty="0" smtClean="0"/>
              <a:t>Create a visual of a diseased cell</a:t>
            </a:r>
          </a:p>
          <a:p>
            <a:r>
              <a:rPr lang="en-US" dirty="0" smtClean="0"/>
              <a:t>Use the art elements and principles of design to create a 2D artwork with cells being the subject matter</a:t>
            </a:r>
          </a:p>
          <a:p>
            <a:endParaRPr lang="en-US" b="1" dirty="0"/>
          </a:p>
          <a:p>
            <a:r>
              <a:rPr lang="en-US" b="1" dirty="0" smtClean="0"/>
              <a:t>I am successful When I….</a:t>
            </a:r>
          </a:p>
          <a:p>
            <a:r>
              <a:rPr lang="en-US" dirty="0" smtClean="0"/>
              <a:t>Draw in my sketchbook for 5 minutes</a:t>
            </a:r>
          </a:p>
          <a:p>
            <a:r>
              <a:rPr lang="en-US" dirty="0" smtClean="0"/>
              <a:t>Draw and paint a replica of a diseased cell (use the colored image printed in the media center) using watercolor and colored sharpies</a:t>
            </a:r>
          </a:p>
          <a:p>
            <a:r>
              <a:rPr lang="en-US" dirty="0" smtClean="0"/>
              <a:t>Title, Date, and Sign your painting</a:t>
            </a:r>
          </a:p>
          <a:p>
            <a:r>
              <a:rPr lang="en-US" dirty="0" smtClean="0"/>
              <a:t>Fill out rubric (Self-assess) and turn in with artwork</a:t>
            </a:r>
          </a:p>
          <a:p>
            <a:endParaRPr lang="en-US" dirty="0" smtClean="0"/>
          </a:p>
          <a:p>
            <a:endParaRPr lang="en-US" dirty="0"/>
          </a:p>
          <a:p>
            <a:endParaRPr lang="en-US" dirty="0"/>
          </a:p>
        </p:txBody>
      </p:sp>
      <p:pic>
        <p:nvPicPr>
          <p:cNvPr id="3076" name="Picture 4" descr="Image result for watercolor painting of c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924778" y="254000"/>
            <a:ext cx="21336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0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828307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Student </a:t>
            </a:r>
            <a:r>
              <a:rPr lang="en-US" dirty="0" smtClean="0">
                <a:solidFill>
                  <a:srgbClr val="00B050"/>
                </a:solidFill>
              </a:rPr>
              <a:t>SWAYS</a:t>
            </a:r>
            <a:endParaRPr lang="en-US" dirty="0">
              <a:solidFill>
                <a:srgbClr val="00B050"/>
              </a:solidFill>
            </a:endParaRPr>
          </a:p>
        </p:txBody>
      </p:sp>
      <p:sp>
        <p:nvSpPr>
          <p:cNvPr id="3" name="TextBox 2"/>
          <p:cNvSpPr txBox="1"/>
          <p:nvPr/>
        </p:nvSpPr>
        <p:spPr>
          <a:xfrm>
            <a:off x="488302" y="1295400"/>
            <a:ext cx="7391400" cy="5632311"/>
          </a:xfrm>
          <a:prstGeom prst="rect">
            <a:avLst/>
          </a:prstGeom>
          <a:noFill/>
        </p:spPr>
        <p:txBody>
          <a:bodyPr wrap="square" rtlCol="0">
            <a:spAutoFit/>
          </a:bodyPr>
          <a:lstStyle/>
          <a:p>
            <a:pPr algn="ctr"/>
            <a:r>
              <a:rPr lang="en-US" dirty="0"/>
              <a:t>First &amp; Last Name Class Period Sway Link</a:t>
            </a:r>
          </a:p>
          <a:p>
            <a:endParaRPr lang="en-US" dirty="0" smtClean="0"/>
          </a:p>
          <a:p>
            <a:r>
              <a:rPr lang="en-US" dirty="0" smtClean="0"/>
              <a:t>Madeira </a:t>
            </a:r>
            <a:r>
              <a:rPr lang="en-US" dirty="0" err="1"/>
              <a:t>Speligene</a:t>
            </a:r>
            <a:r>
              <a:rPr lang="en-US" dirty="0"/>
              <a:t> 4th https://sway.com/2HiDHdwmUyBDrLFE?ref=Link </a:t>
            </a:r>
            <a:endParaRPr lang="en-US" dirty="0" smtClean="0"/>
          </a:p>
          <a:p>
            <a:r>
              <a:rPr lang="en-US" dirty="0" smtClean="0">
                <a:hlinkClick r:id="rId2"/>
              </a:rPr>
              <a:t>https</a:t>
            </a:r>
            <a:r>
              <a:rPr lang="en-US" dirty="0">
                <a:hlinkClick r:id="rId2"/>
              </a:rPr>
              <a:t>://</a:t>
            </a:r>
            <a:r>
              <a:rPr lang="en-US" dirty="0" smtClean="0">
                <a:hlinkClick r:id="rId2"/>
              </a:rPr>
              <a:t>sway.com/2HiDHdwmUyBDrLFE?ref=Link</a:t>
            </a:r>
            <a:endParaRPr lang="en-US" dirty="0" smtClean="0"/>
          </a:p>
          <a:p>
            <a:r>
              <a:rPr lang="en-US" dirty="0" smtClean="0"/>
              <a:t>Josie </a:t>
            </a:r>
            <a:r>
              <a:rPr lang="en-US" dirty="0" err="1"/>
              <a:t>Tolsma</a:t>
            </a:r>
            <a:r>
              <a:rPr lang="en-US" dirty="0"/>
              <a:t> 4th https://sway.com/gFqmh0mjFZEE3NLQ?ref=Link </a:t>
            </a:r>
            <a:r>
              <a:rPr lang="en-US" dirty="0">
                <a:hlinkClick r:id="rId3"/>
              </a:rPr>
              <a:t>https://</a:t>
            </a:r>
            <a:r>
              <a:rPr lang="en-US" dirty="0" smtClean="0">
                <a:hlinkClick r:id="rId3"/>
              </a:rPr>
              <a:t>sway.com/gFqmh0mjFZEE3NLQ?ref=Link</a:t>
            </a:r>
            <a:endParaRPr lang="en-US" dirty="0" smtClean="0"/>
          </a:p>
          <a:p>
            <a:r>
              <a:rPr lang="en-US" dirty="0" smtClean="0"/>
              <a:t>Alyssa </a:t>
            </a:r>
            <a:r>
              <a:rPr lang="en-US" dirty="0"/>
              <a:t>Bryant 5th https://sway.com/pRSJiYxUGKFATc6o?ref=Link </a:t>
            </a:r>
            <a:r>
              <a:rPr lang="en-US" dirty="0">
                <a:hlinkClick r:id="rId4"/>
              </a:rPr>
              <a:t>https://</a:t>
            </a:r>
            <a:r>
              <a:rPr lang="en-US" dirty="0" smtClean="0">
                <a:hlinkClick r:id="rId4"/>
              </a:rPr>
              <a:t>sway.com/pRSJiYxUGKFATc6o?ref=Link</a:t>
            </a:r>
            <a:endParaRPr lang="en-US" dirty="0" smtClean="0"/>
          </a:p>
          <a:p>
            <a:r>
              <a:rPr lang="en-US" dirty="0" smtClean="0"/>
              <a:t>Sydney </a:t>
            </a:r>
            <a:r>
              <a:rPr lang="en-US" dirty="0"/>
              <a:t>Cole 5th https://sway.com/0GPFfE7pXWPZysgb?ref=Link </a:t>
            </a:r>
            <a:r>
              <a:rPr lang="en-US" dirty="0">
                <a:hlinkClick r:id="rId5"/>
              </a:rPr>
              <a:t>https://</a:t>
            </a:r>
            <a:r>
              <a:rPr lang="en-US" dirty="0" smtClean="0">
                <a:hlinkClick r:id="rId5"/>
              </a:rPr>
              <a:t>sway.com/0GPFfE7pXWPZysgb?ref=Link</a:t>
            </a:r>
            <a:endParaRPr lang="en-US" dirty="0" smtClean="0"/>
          </a:p>
          <a:p>
            <a:r>
              <a:rPr lang="en-US" dirty="0" smtClean="0"/>
              <a:t>Eli </a:t>
            </a:r>
            <a:r>
              <a:rPr lang="en-US" dirty="0" err="1"/>
              <a:t>Landeche</a:t>
            </a:r>
            <a:r>
              <a:rPr lang="en-US" dirty="0"/>
              <a:t> 5th https://sway.com/rpY1GLsI5ir3WRjd?ref=Link </a:t>
            </a:r>
            <a:r>
              <a:rPr lang="en-US" dirty="0">
                <a:hlinkClick r:id="rId6"/>
              </a:rPr>
              <a:t>https://</a:t>
            </a:r>
            <a:r>
              <a:rPr lang="en-US" dirty="0" smtClean="0">
                <a:hlinkClick r:id="rId6"/>
              </a:rPr>
              <a:t>sway.com/rpY1GLsI5ir3WRjd?ref=Link</a:t>
            </a:r>
            <a:endParaRPr lang="en-US" dirty="0" smtClean="0"/>
          </a:p>
          <a:p>
            <a:r>
              <a:rPr lang="en-US" dirty="0" smtClean="0"/>
              <a:t>Zoe </a:t>
            </a:r>
            <a:r>
              <a:rPr lang="en-US" dirty="0" err="1"/>
              <a:t>Beare</a:t>
            </a:r>
            <a:r>
              <a:rPr lang="en-US" dirty="0"/>
              <a:t> 5th https://sway.com/hrrNRg8vtBbdNbVz?ref=Link </a:t>
            </a:r>
            <a:r>
              <a:rPr lang="en-US" dirty="0">
                <a:hlinkClick r:id="rId7"/>
              </a:rPr>
              <a:t>https://</a:t>
            </a:r>
            <a:r>
              <a:rPr lang="en-US" dirty="0" smtClean="0">
                <a:hlinkClick r:id="rId7"/>
              </a:rPr>
              <a:t>sway.com/hrrNRg8vtBbdNbVz?ref=Link</a:t>
            </a:r>
            <a:endParaRPr lang="en-US" dirty="0" smtClean="0"/>
          </a:p>
          <a:p>
            <a:r>
              <a:rPr lang="en-US" dirty="0" smtClean="0"/>
              <a:t>Caroline </a:t>
            </a:r>
            <a:r>
              <a:rPr lang="en-US" dirty="0" err="1"/>
              <a:t>Heintzelman</a:t>
            </a:r>
            <a:r>
              <a:rPr lang="en-US" dirty="0"/>
              <a:t> 4th https://sway.com/dyrHWI4wTq6LRWXV?ref=Link </a:t>
            </a:r>
            <a:r>
              <a:rPr lang="en-US" dirty="0">
                <a:hlinkClick r:id="rId8"/>
              </a:rPr>
              <a:t>https://</a:t>
            </a:r>
            <a:r>
              <a:rPr lang="en-US" dirty="0" smtClean="0">
                <a:hlinkClick r:id="rId8"/>
              </a:rPr>
              <a:t>sway.com/dyrHWI4wTq6LRWXV?ref=Link</a:t>
            </a:r>
            <a:endParaRPr lang="en-US" dirty="0" smtClean="0"/>
          </a:p>
          <a:p>
            <a:r>
              <a:rPr lang="en-US" dirty="0" smtClean="0"/>
              <a:t>Cindy </a:t>
            </a:r>
            <a:r>
              <a:rPr lang="en-US" dirty="0"/>
              <a:t>Chen 4th https://sway.com/4qRbGRyJcYg7DJSA?ref=Link </a:t>
            </a:r>
            <a:r>
              <a:rPr lang="en-US" dirty="0">
                <a:hlinkClick r:id="rId9"/>
              </a:rPr>
              <a:t>https://</a:t>
            </a:r>
            <a:r>
              <a:rPr lang="en-US" dirty="0" smtClean="0">
                <a:hlinkClick r:id="rId9"/>
              </a:rPr>
              <a:t>sway.com/4qRbGRyJcYg7DJSA?ref=Link</a:t>
            </a:r>
            <a:endParaRPr lang="en-US" dirty="0" smtClean="0"/>
          </a:p>
          <a:p>
            <a:endParaRPr lang="en-US" dirty="0"/>
          </a:p>
          <a:p>
            <a:endParaRPr lang="en-US" dirty="0"/>
          </a:p>
        </p:txBody>
      </p:sp>
    </p:spTree>
    <p:extLst>
      <p:ext uri="{BB962C8B-B14F-4D97-AF65-F5344CB8AC3E}">
        <p14:creationId xmlns:p14="http://schemas.microsoft.com/office/powerpoint/2010/main" val="3506352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xtBox 3"/>
          <p:cNvSpPr txBox="1"/>
          <p:nvPr/>
        </p:nvSpPr>
        <p:spPr>
          <a:xfrm>
            <a:off x="609600" y="1066800"/>
            <a:ext cx="7772400" cy="5078313"/>
          </a:xfrm>
          <a:prstGeom prst="rect">
            <a:avLst/>
          </a:prstGeom>
          <a:noFill/>
        </p:spPr>
        <p:txBody>
          <a:bodyPr wrap="square" rtlCol="0">
            <a:spAutoFit/>
          </a:bodyPr>
          <a:lstStyle/>
          <a:p>
            <a:pPr fontAlgn="base"/>
            <a:r>
              <a:rPr lang="en-US" b="1" dirty="0"/>
              <a:t>Microsoft Office 365</a:t>
            </a:r>
          </a:p>
          <a:p>
            <a:pPr fontAlgn="base"/>
            <a:r>
              <a:rPr lang="en-US" b="1" dirty="0"/>
              <a:t>The presentations of our art work will be showcased via </a:t>
            </a:r>
            <a:r>
              <a:rPr lang="en-US" b="1" i="1" dirty="0"/>
              <a:t>Microsoft</a:t>
            </a:r>
            <a:r>
              <a:rPr lang="en-US" b="1" dirty="0"/>
              <a:t> </a:t>
            </a:r>
            <a:r>
              <a:rPr lang="en-US" b="1" i="1" dirty="0"/>
              <a:t>Sway</a:t>
            </a:r>
            <a:r>
              <a:rPr lang="en-US" b="1" dirty="0"/>
              <a:t> </a:t>
            </a:r>
            <a:r>
              <a:rPr lang="en-US" b="1" dirty="0">
                <a:hlinkClick r:id="rId2"/>
              </a:rPr>
              <a:t>Office 365</a:t>
            </a:r>
            <a:r>
              <a:rPr lang="en-US" b="1" dirty="0"/>
              <a:t>. (We will be utilizing the video linked below to guide us.)</a:t>
            </a:r>
          </a:p>
          <a:p>
            <a:pPr fontAlgn="base"/>
            <a:r>
              <a:rPr lang="en-US" b="1" dirty="0">
                <a:hlinkClick r:id="rId3"/>
              </a:rPr>
              <a:t>How to Sway</a:t>
            </a:r>
            <a:r>
              <a:rPr lang="en-US" b="1" dirty="0"/>
              <a:t> by TTIS, Whitney Prather</a:t>
            </a:r>
          </a:p>
          <a:p>
            <a:pPr fontAlgn="base"/>
            <a:r>
              <a:rPr lang="en-US" b="1" dirty="0"/>
              <a:t>There are lots and lots of </a:t>
            </a:r>
            <a:r>
              <a:rPr lang="en-US" b="1" dirty="0">
                <a:hlinkClick r:id="rId4"/>
              </a:rPr>
              <a:t>Sway How-to Videos on YouTube</a:t>
            </a:r>
            <a:r>
              <a:rPr lang="en-US" b="1" dirty="0"/>
              <a:t>. Although they are unavailable via student logins while on campus, they will serve as helpful tools when you are on your own. With parent permission, you may choose to utilize them to help you </a:t>
            </a:r>
            <a:r>
              <a:rPr lang="en-US" b="1" i="1" dirty="0"/>
              <a:t>Sway</a:t>
            </a:r>
            <a:r>
              <a:rPr lang="en-US" b="1" dirty="0"/>
              <a:t>. That’s what Mrs. Baker does when she needs help.</a:t>
            </a:r>
          </a:p>
          <a:p>
            <a:pPr fontAlgn="base"/>
            <a:r>
              <a:rPr lang="en-US" b="1" dirty="0"/>
              <a:t>LESSON CONCLUSION</a:t>
            </a:r>
          </a:p>
          <a:p>
            <a:pPr fontAlgn="base"/>
            <a:r>
              <a:rPr lang="en-US" b="1" dirty="0">
                <a:hlinkClick r:id="rId5"/>
              </a:rPr>
              <a:t>How to Submit a Sway</a:t>
            </a:r>
            <a:r>
              <a:rPr lang="en-US" b="1" dirty="0"/>
              <a:t> by TTIS, Whitney Prather</a:t>
            </a:r>
          </a:p>
          <a:p>
            <a:pPr fontAlgn="base"/>
            <a:r>
              <a:rPr lang="en-US" b="1" dirty="0"/>
              <a:t>Now that all of your hard work is complete, it’s time to submit your work for review. Open the link below. Type your name and class period into the provided spaces, and then copy and paste your Sway link into the space following your name and class period. Mrs. Baker will be guiding you through the steps on Wednesday, 12/20.</a:t>
            </a:r>
          </a:p>
          <a:p>
            <a:pPr fontAlgn="base"/>
            <a:r>
              <a:rPr lang="en-US" b="1" dirty="0">
                <a:hlinkClick r:id="rId6"/>
              </a:rPr>
              <a:t>SUBMIT YOUR SWAY LINK HERE!</a:t>
            </a:r>
            <a:endParaRPr lang="en-US" b="1" dirty="0"/>
          </a:p>
          <a:p>
            <a:r>
              <a:rPr lang="en-US" dirty="0"/>
              <a:t>Posted in </a:t>
            </a:r>
            <a:r>
              <a:rPr lang="en-US" b="1" dirty="0">
                <a:hlinkClick r:id="rId7"/>
              </a:rPr>
              <a:t>7th Grade</a:t>
            </a:r>
            <a:r>
              <a:rPr lang="en-US" dirty="0"/>
              <a:t>, </a:t>
            </a:r>
            <a:r>
              <a:rPr lang="en-US" b="1" dirty="0">
                <a:hlinkClick r:id="rId8"/>
              </a:rPr>
              <a:t>Art</a:t>
            </a:r>
            <a:r>
              <a:rPr lang="en-US" dirty="0"/>
              <a:t>, </a:t>
            </a:r>
            <a:r>
              <a:rPr lang="en-US" b="1" dirty="0">
                <a:hlinkClick r:id="rId9"/>
              </a:rPr>
              <a:t>Cobb Digital Library</a:t>
            </a:r>
            <a:r>
              <a:rPr lang="en-US" dirty="0"/>
              <a:t>, </a:t>
            </a:r>
            <a:r>
              <a:rPr lang="en-US" b="1" dirty="0">
                <a:hlinkClick r:id="rId10"/>
              </a:rPr>
              <a:t>Lessons</a:t>
            </a:r>
            <a:r>
              <a:rPr lang="en-US" dirty="0"/>
              <a:t> | Tagged </a:t>
            </a:r>
            <a:r>
              <a:rPr lang="en-US" b="1" dirty="0">
                <a:hlinkClick r:id="rId11"/>
              </a:rPr>
              <a:t>Cobb Digital Library</a:t>
            </a:r>
            <a:r>
              <a:rPr lang="en-US" dirty="0"/>
              <a:t>, </a:t>
            </a:r>
            <a:r>
              <a:rPr lang="en-US" b="1" dirty="0">
                <a:hlinkClick r:id="rId12"/>
              </a:rPr>
              <a:t>Informational Texts</a:t>
            </a:r>
            <a:r>
              <a:rPr lang="en-US" dirty="0"/>
              <a:t>, </a:t>
            </a:r>
            <a:r>
              <a:rPr lang="en-US" b="1" dirty="0">
                <a:hlinkClick r:id="rId13"/>
              </a:rPr>
              <a:t>Lessons</a:t>
            </a:r>
            <a:r>
              <a:rPr lang="en-US" dirty="0"/>
              <a:t>, </a:t>
            </a:r>
            <a:r>
              <a:rPr lang="en-US" b="1" dirty="0">
                <a:hlinkClick r:id="rId14"/>
              </a:rPr>
              <a:t>Research</a:t>
            </a:r>
            <a:endParaRPr lang="en-US" dirty="0"/>
          </a:p>
        </p:txBody>
      </p:sp>
    </p:spTree>
    <p:extLst>
      <p:ext uri="{BB962C8B-B14F-4D97-AF65-F5344CB8AC3E}">
        <p14:creationId xmlns:p14="http://schemas.microsoft.com/office/powerpoint/2010/main" val="322955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41" y="460710"/>
            <a:ext cx="8229600" cy="1265238"/>
          </a:xfrm>
        </p:spPr>
        <p:txBody>
          <a:bodyPr>
            <a:normAutofit fontScale="90000"/>
          </a:bodyPr>
          <a:lstStyle/>
          <a:p>
            <a:r>
              <a:rPr lang="en-US" altLang="en-US" sz="8900" dirty="0">
                <a:latin typeface="Arabic Typesetting" panose="03020402040406030203" pitchFamily="66" charset="-78"/>
                <a:ea typeface="Calibri" panose="020F0502020204030204" pitchFamily="34" charset="0"/>
                <a:cs typeface="Arabic Typesetting" panose="03020402040406030203" pitchFamily="66" charset="-78"/>
              </a:rPr>
              <a:t>iPad Best Practices</a:t>
            </a:r>
            <a:r>
              <a:rPr lang="en-US" altLang="en-US" sz="800" dirty="0"/>
              <a:t/>
            </a:r>
            <a:br>
              <a:rPr lang="en-US" altLang="en-US" sz="800" dirty="0"/>
            </a:br>
            <a:endParaRPr lang="en-US" dirty="0"/>
          </a:p>
        </p:txBody>
      </p:sp>
      <p:pic>
        <p:nvPicPr>
          <p:cNvPr id="20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44287">
            <a:off x="5325443" y="1416959"/>
            <a:ext cx="2117574" cy="21175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641" y="2773363"/>
            <a:ext cx="20320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766" y="1623482"/>
            <a:ext cx="12858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542" y="2199181"/>
            <a:ext cx="1323975" cy="438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469641" y="2314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469641" y="1471421"/>
            <a:ext cx="5105437"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Always . . .</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Handle with care.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the APPS/websites directed by Mrs. Gaut.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469641"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9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469641"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1307536" y="3935988"/>
            <a:ext cx="492820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the specific iPad # assigned.</a:t>
            </a: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Stay out of the </a:t>
            </a:r>
            <a:r>
              <a:rPr kumimoji="0" lang="en-US" altLang="en-US" sz="20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Settings</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Close out windows and sign out of accounts.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79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80881"/>
            <a:ext cx="8610600" cy="3402213"/>
          </a:xfrm>
          <a:prstGeom prst="rect">
            <a:avLst/>
          </a:prstGeom>
        </p:spPr>
        <p:txBody>
          <a:bodyPr wrap="square">
            <a:spAutoFit/>
          </a:bodyPr>
          <a:lstStyle/>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heart disease, or coronary artery disease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Stroke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breast cancer</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ovarian cancer</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Trachea, bronchus, and lung cancers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Diabetes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Alzheimer's disease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Skin cancer</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Leukemia</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Anthrax </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410200" y="914400"/>
            <a:ext cx="2681055" cy="4387355"/>
          </a:xfrm>
          <a:prstGeom prst="rect">
            <a:avLst/>
          </a:prstGeom>
          <a:noFill/>
        </p:spPr>
        <p:txBody>
          <a:bodyPr wrap="none" rtlCol="0">
            <a:spAutoFit/>
          </a:bodyPr>
          <a:lstStyle/>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Autism</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Ebola</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Leprosy or </a:t>
            </a:r>
            <a:r>
              <a:rPr lang="en-US"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Hansens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HIV/AIDS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Kidney Disease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SARS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Sickle Cell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Smallpox</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Varicella or Chicken Pox</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West Nile Virus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Yellow Fever</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Bubonic plague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p:cNvSpPr txBox="1"/>
          <p:nvPr/>
        </p:nvSpPr>
        <p:spPr>
          <a:xfrm>
            <a:off x="506963" y="292560"/>
            <a:ext cx="4191000" cy="1569660"/>
          </a:xfrm>
          <a:prstGeom prst="rect">
            <a:avLst/>
          </a:prstGeom>
          <a:noFill/>
        </p:spPr>
        <p:txBody>
          <a:bodyPr wrap="square" rtlCol="0">
            <a:spAutoFit/>
          </a:bodyPr>
          <a:lstStyle/>
          <a:p>
            <a:r>
              <a:rPr lang="en-US" sz="3200" b="1" dirty="0" smtClean="0"/>
              <a:t>List of diseases to select from for research:</a:t>
            </a:r>
            <a:endParaRPr lang="en-US" sz="3200" b="1" dirty="0"/>
          </a:p>
        </p:txBody>
      </p:sp>
    </p:spTree>
    <p:extLst>
      <p:ext uri="{BB962C8B-B14F-4D97-AF65-F5344CB8AC3E}">
        <p14:creationId xmlns:p14="http://schemas.microsoft.com/office/powerpoint/2010/main" val="267858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irc_mi" descr="http://clinicalscienceblogcatherine.files.wordpress.com/2013/02/model-cell-1.png">
            <a:hlinkClick r:id="rId2"/>
          </p:cNvPr>
          <p:cNvPicPr>
            <a:picLocks noGrp="1"/>
          </p:cNvPicPr>
          <p:nvPr>
            <p:ph idx="1"/>
          </p:nvPr>
        </p:nvPicPr>
        <p:blipFill>
          <a:blip r:embed="rId3" cstate="print"/>
          <a:srcRect/>
          <a:stretch>
            <a:fillRect/>
          </a:stretch>
        </p:blipFill>
        <p:spPr bwMode="auto">
          <a:xfrm>
            <a:off x="990600" y="0"/>
            <a:ext cx="7315200" cy="6324600"/>
          </a:xfrm>
          <a:prstGeom prst="rect">
            <a:avLst/>
          </a:prstGeom>
          <a:noFill/>
          <a:ln w="9525">
            <a:noFill/>
            <a:miter lim="800000"/>
            <a:headEnd/>
            <a:tailEnd/>
          </a:ln>
        </p:spPr>
      </p:pic>
    </p:spTree>
    <p:extLst>
      <p:ext uri="{BB962C8B-B14F-4D97-AF65-F5344CB8AC3E}">
        <p14:creationId xmlns:p14="http://schemas.microsoft.com/office/powerpoint/2010/main" val="548079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3124200" cy="5909310"/>
          </a:xfrm>
          <a:prstGeom prst="rect">
            <a:avLst/>
          </a:prstGeom>
        </p:spPr>
        <p:txBody>
          <a:bodyPr wrap="square">
            <a:spAutoFit/>
          </a:bodyPr>
          <a:lstStyle/>
          <a:p>
            <a:r>
              <a:rPr lang="en-US" b="1" dirty="0"/>
              <a:t>Today I am….</a:t>
            </a:r>
          </a:p>
          <a:p>
            <a:r>
              <a:rPr lang="en-US" dirty="0"/>
              <a:t>Completing my daily sketchbook drawing (5 min.)</a:t>
            </a:r>
          </a:p>
          <a:p>
            <a:r>
              <a:rPr lang="en-US" dirty="0"/>
              <a:t>Researching </a:t>
            </a:r>
            <a:r>
              <a:rPr lang="en-US" dirty="0" smtClean="0"/>
              <a:t>the parts of a cell</a:t>
            </a:r>
            <a:endParaRPr lang="en-US" dirty="0"/>
          </a:p>
          <a:p>
            <a:endParaRPr lang="en-US" dirty="0"/>
          </a:p>
          <a:p>
            <a:r>
              <a:rPr lang="en-US" b="1" dirty="0"/>
              <a:t>So That I can….</a:t>
            </a:r>
          </a:p>
          <a:p>
            <a:r>
              <a:rPr lang="en-US" dirty="0"/>
              <a:t>Develop my drawing skills</a:t>
            </a:r>
          </a:p>
          <a:p>
            <a:r>
              <a:rPr lang="en-US" dirty="0"/>
              <a:t>Learn about a topic related to </a:t>
            </a:r>
            <a:r>
              <a:rPr lang="en-US" dirty="0" smtClean="0"/>
              <a:t>science</a:t>
            </a:r>
          </a:p>
          <a:p>
            <a:r>
              <a:rPr lang="en-US" dirty="0" smtClean="0"/>
              <a:t>Identify parts of a cell</a:t>
            </a:r>
            <a:endParaRPr lang="en-US" dirty="0"/>
          </a:p>
          <a:p>
            <a:endParaRPr lang="en-US" dirty="0"/>
          </a:p>
          <a:p>
            <a:r>
              <a:rPr lang="en-US" b="1" dirty="0"/>
              <a:t>I am Successful When I….</a:t>
            </a:r>
          </a:p>
          <a:p>
            <a:r>
              <a:rPr lang="en-US" dirty="0"/>
              <a:t>Completed 5 minutes of drawing in my sketchbook</a:t>
            </a:r>
          </a:p>
          <a:p>
            <a:r>
              <a:rPr lang="en-US" dirty="0" smtClean="0"/>
              <a:t>Drawn and labeled a healthy cell in my sketchbook</a:t>
            </a:r>
          </a:p>
          <a:p>
            <a:r>
              <a:rPr lang="en-US" dirty="0" smtClean="0"/>
              <a:t>*Your drawing with labels will become part of your Sway</a:t>
            </a:r>
          </a:p>
          <a:p>
            <a:r>
              <a:rPr lang="en-US" dirty="0" smtClean="0"/>
              <a:t>*If you have time, define what the cell parts do, refer to Cell Parts and Functions ditto</a:t>
            </a:r>
            <a:endParaRPr lang="en-US" dirty="0"/>
          </a:p>
        </p:txBody>
      </p:sp>
      <p:sp>
        <p:nvSpPr>
          <p:cNvPr id="3" name="TextBox 2"/>
          <p:cNvSpPr txBox="1"/>
          <p:nvPr/>
        </p:nvSpPr>
        <p:spPr>
          <a:xfrm>
            <a:off x="6553200" y="228600"/>
            <a:ext cx="2019784" cy="646331"/>
          </a:xfrm>
          <a:prstGeom prst="rect">
            <a:avLst/>
          </a:prstGeom>
          <a:noFill/>
        </p:spPr>
        <p:txBody>
          <a:bodyPr wrap="none" rtlCol="0">
            <a:spAutoFit/>
          </a:bodyPr>
          <a:lstStyle/>
          <a:p>
            <a:r>
              <a:rPr lang="en-US" sz="3600" b="1" dirty="0" smtClean="0">
                <a:solidFill>
                  <a:srgbClr val="0070C0"/>
                </a:solidFill>
              </a:rPr>
              <a:t>Day 3 &amp; 4</a:t>
            </a:r>
            <a:endParaRPr lang="en-US" sz="3600"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982177"/>
            <a:ext cx="5305425" cy="4067175"/>
          </a:xfrm>
          <a:prstGeom prst="rect">
            <a:avLst/>
          </a:prstGeom>
        </p:spPr>
      </p:pic>
    </p:spTree>
    <p:extLst>
      <p:ext uri="{BB962C8B-B14F-4D97-AF65-F5344CB8AC3E}">
        <p14:creationId xmlns:p14="http://schemas.microsoft.com/office/powerpoint/2010/main" val="281168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smtClean="0"/>
              <a:t>Diseased Cells</a:t>
            </a:r>
            <a:endParaRPr lang="en-US" sz="6000" b="1" dirty="0"/>
          </a:p>
        </p:txBody>
      </p:sp>
      <p:sp>
        <p:nvSpPr>
          <p:cNvPr id="5" name="Content Placeholder 4"/>
          <p:cNvSpPr>
            <a:spLocks noGrp="1"/>
          </p:cNvSpPr>
          <p:nvPr>
            <p:ph sz="half" idx="1"/>
          </p:nvPr>
        </p:nvSpPr>
        <p:spPr>
          <a:xfrm>
            <a:off x="457200" y="1600200"/>
            <a:ext cx="4267200" cy="4525963"/>
          </a:xfrm>
        </p:spPr>
        <p:txBody>
          <a:bodyPr>
            <a:normAutofit lnSpcReduction="10000"/>
          </a:bodyPr>
          <a:lstStyle/>
          <a:p>
            <a:pPr>
              <a:buNone/>
            </a:pPr>
            <a:endParaRPr lang="en-US" dirty="0" smtClean="0"/>
          </a:p>
          <a:p>
            <a:pPr>
              <a:buNone/>
            </a:pPr>
            <a:r>
              <a:rPr lang="en-US" dirty="0" smtClean="0"/>
              <a:t>      </a:t>
            </a:r>
            <a:r>
              <a:rPr lang="en-US" sz="3000" dirty="0" smtClean="0"/>
              <a:t>Some changes from</a:t>
            </a:r>
          </a:p>
          <a:p>
            <a:pPr>
              <a:buNone/>
            </a:pPr>
            <a:r>
              <a:rPr lang="en-US" sz="3000" dirty="0" smtClean="0"/>
              <a:t>      healthy to diseased</a:t>
            </a:r>
          </a:p>
          <a:p>
            <a:pPr>
              <a:buNone/>
            </a:pPr>
            <a:r>
              <a:rPr lang="en-US" sz="3000" dirty="0" smtClean="0"/>
              <a:t>       may include: </a:t>
            </a:r>
          </a:p>
          <a:p>
            <a:pPr marL="514350" indent="-514350">
              <a:buAutoNum type="arabicPeriod"/>
            </a:pPr>
            <a:r>
              <a:rPr lang="en-US" sz="3000" dirty="0" smtClean="0"/>
              <a:t>These cells consist primarily of a nucleus.</a:t>
            </a:r>
          </a:p>
          <a:p>
            <a:pPr marL="514350" indent="-514350">
              <a:buNone/>
            </a:pPr>
            <a:r>
              <a:rPr lang="en-US" sz="3000" dirty="0" smtClean="0"/>
              <a:t>2.   They have only</a:t>
            </a:r>
          </a:p>
          <a:p>
            <a:pPr marL="514350" indent="-514350">
              <a:buNone/>
            </a:pPr>
            <a:r>
              <a:rPr lang="en-US" sz="3000" dirty="0" smtClean="0"/>
              <a:t>       a scant rim of</a:t>
            </a:r>
          </a:p>
          <a:p>
            <a:pPr marL="514350" indent="-514350">
              <a:buNone/>
            </a:pPr>
            <a:r>
              <a:rPr lang="en-US" sz="3000" dirty="0" smtClean="0"/>
              <a:t>       cytoplasm.</a:t>
            </a:r>
            <a:endParaRPr lang="en-US" sz="3000" dirty="0"/>
          </a:p>
        </p:txBody>
      </p:sp>
      <p:pic>
        <p:nvPicPr>
          <p:cNvPr id="7" name="irc_mi" descr="http://static.guim.co.uk/sys-images/Guardian/Pix/pictures/2008/10/05/breast-cancer-cell-460x276.jpg">
            <a:hlinkClick r:id="rId2"/>
          </p:cNvPr>
          <p:cNvPicPr>
            <a:picLocks noGrp="1"/>
          </p:cNvPicPr>
          <p:nvPr>
            <p:ph sz="half" idx="2"/>
          </p:nvPr>
        </p:nvPicPr>
        <p:blipFill>
          <a:blip r:embed="rId3" cstate="print"/>
          <a:srcRect/>
          <a:stretch>
            <a:fillRect/>
          </a:stretch>
        </p:blipFill>
        <p:spPr bwMode="auto">
          <a:xfrm>
            <a:off x="4495800" y="1905000"/>
            <a:ext cx="4419600" cy="4191000"/>
          </a:xfrm>
          <a:prstGeom prst="rect">
            <a:avLst/>
          </a:prstGeom>
          <a:noFill/>
          <a:ln w="76200">
            <a:solidFill>
              <a:schemeClr val="accent5">
                <a:lumMod val="75000"/>
              </a:schemeClr>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Mutated neurological cell</a:t>
            </a:r>
            <a:br>
              <a:rPr lang="en-US" dirty="0" smtClean="0"/>
            </a:br>
            <a:r>
              <a:rPr lang="en-US" dirty="0" smtClean="0"/>
              <a:t> resulting in  Autism </a:t>
            </a:r>
            <a:endParaRPr lang="en-US" dirty="0"/>
          </a:p>
        </p:txBody>
      </p:sp>
      <p:pic>
        <p:nvPicPr>
          <p:cNvPr id="4" name="irc_mi" descr="http://www.autismspeaks.org/sites/default/files/images/news/mitochondria_2.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752600"/>
            <a:ext cx="5943600" cy="4343400"/>
          </a:xfrm>
          <a:prstGeom prst="rect">
            <a:avLst/>
          </a:prstGeom>
          <a:noFill/>
          <a:ln w="76200">
            <a:solidFill>
              <a:srgbClr val="7030A0"/>
            </a:solidFill>
          </a:ln>
        </p:spPr>
      </p:pic>
    </p:spTree>
    <p:extLst>
      <p:ext uri="{BB962C8B-B14F-4D97-AF65-F5344CB8AC3E}">
        <p14:creationId xmlns:p14="http://schemas.microsoft.com/office/powerpoint/2010/main" val="58589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 Cell</a:t>
            </a:r>
            <a:endParaRPr lang="en-US" dirty="0"/>
          </a:p>
        </p:txBody>
      </p:sp>
      <p:pic>
        <p:nvPicPr>
          <p:cNvPr id="4" name="irc_mi" descr="http://www.myscienceworld.com/wp-content/uploads/2014/02/cancer-10.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10222" y="1600200"/>
            <a:ext cx="5723555" cy="4525963"/>
          </a:xfrm>
          <a:prstGeom prst="rect">
            <a:avLst/>
          </a:prstGeom>
          <a:noFill/>
          <a:ln w="57150">
            <a:solidFill>
              <a:srgbClr val="FFC000"/>
            </a:solidFill>
          </a:ln>
          <a:effectLst>
            <a:glow rad="635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1254849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 Cell</a:t>
            </a:r>
            <a:endParaRPr lang="en-US" dirty="0"/>
          </a:p>
        </p:txBody>
      </p:sp>
      <p:pic>
        <p:nvPicPr>
          <p:cNvPr id="4" name="irc_mi" descr="http://cdin.us/01pics/electron-pics/breast-cancer-cells.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752600"/>
            <a:ext cx="5105400" cy="4038600"/>
          </a:xfrm>
          <a:prstGeom prst="rect">
            <a:avLst/>
          </a:prstGeom>
          <a:noFill/>
          <a:ln w="76200">
            <a:solidFill>
              <a:schemeClr val="accent4">
                <a:lumMod val="75000"/>
              </a:schemeClr>
            </a:solidFill>
          </a:ln>
        </p:spPr>
      </p:pic>
    </p:spTree>
    <p:extLst>
      <p:ext uri="{BB962C8B-B14F-4D97-AF65-F5344CB8AC3E}">
        <p14:creationId xmlns:p14="http://schemas.microsoft.com/office/powerpoint/2010/main" val="331937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4925</TotalTime>
  <Words>872</Words>
  <Application>Microsoft Office PowerPoint</Application>
  <PresentationFormat>On-screen Show (4:3)</PresentationFormat>
  <Paragraphs>177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Algerian</vt:lpstr>
      <vt:lpstr>Arabic Typesetting</vt:lpstr>
      <vt:lpstr>Arial</vt:lpstr>
      <vt:lpstr>Calibri</vt:lpstr>
      <vt:lpstr>Times New Roman</vt:lpstr>
      <vt:lpstr>Wingdings</vt:lpstr>
      <vt:lpstr>Office Theme</vt:lpstr>
      <vt:lpstr>The Beautiful Enemy  Mutation of  Human Cells</vt:lpstr>
      <vt:lpstr>PowerPoint Presentation</vt:lpstr>
      <vt:lpstr>PowerPoint Presentation</vt:lpstr>
      <vt:lpstr>PowerPoint Presentation</vt:lpstr>
      <vt:lpstr>PowerPoint Presentation</vt:lpstr>
      <vt:lpstr>Diseased Cells</vt:lpstr>
      <vt:lpstr>Mutated neurological cell  resulting in  Autism </vt:lpstr>
      <vt:lpstr>Prostate Cancer Cell</vt:lpstr>
      <vt:lpstr>Breast Cancer Cell</vt:lpstr>
      <vt:lpstr>Lung Cancer Cell</vt:lpstr>
      <vt:lpstr>Skin Cancer Cell</vt:lpstr>
      <vt:lpstr>Day 5-9</vt:lpstr>
      <vt:lpstr>Comparisons</vt:lpstr>
      <vt:lpstr>Geometric/ Organic Shapes and Form of Cells</vt:lpstr>
      <vt:lpstr>Geometric / Organic Shapes Of Cells  Mirrored In Abstract Art  Miró, Gargantua</vt:lpstr>
      <vt:lpstr>Comparing the organic forms of the cell to abstract art</vt:lpstr>
      <vt:lpstr>Cell shaped Abstract Art by Miro</vt:lpstr>
      <vt:lpstr>The Gold of the Azure by Joan Miro, 1967 compared to Pancreatic  Cancer Cell    </vt:lpstr>
      <vt:lpstr>Artistic Reflections Of Organic Forms</vt:lpstr>
      <vt:lpstr>Artistic Reflections Of Organic Forms</vt:lpstr>
      <vt:lpstr>High Museum’s Brush’s Shadow  by Elizabeth Murray, 1981</vt:lpstr>
      <vt:lpstr>Day 10-13</vt:lpstr>
      <vt:lpstr>Student Examples</vt:lpstr>
      <vt:lpstr>Student SWAYS</vt:lpstr>
      <vt:lpstr>Resources:</vt:lpstr>
      <vt:lpstr>iPad Best Practices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dc:title>
  <dc:creator>Ellen Mitchell</dc:creator>
  <cp:lastModifiedBy>Nicole Bonadonna</cp:lastModifiedBy>
  <cp:revision>72</cp:revision>
  <dcterms:created xsi:type="dcterms:W3CDTF">2014-05-22T18:31:09Z</dcterms:created>
  <dcterms:modified xsi:type="dcterms:W3CDTF">2018-04-20T18:30:00Z</dcterms:modified>
</cp:coreProperties>
</file>